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Average"/>
      <p:regular r:id="rId39"/>
    </p:embeddedFont>
    <p:embeddedFont>
      <p:font typeface="Comic Sans MS" panose="030F0902030302020204" pitchFamily="66" charset="0"/>
      <p:regular r:id="rId40"/>
    </p:embeddedFont>
    <p:embeddedFont>
      <p:font typeface="EB Garamond SemiBold" panose="00000700000000000000"/>
      <p:regular r:id="rId41"/>
      <p:bold r:id="rId42"/>
      <p:italic r:id="rId43"/>
      <p:boldItalic r:id="rId44"/>
    </p:embeddedFont>
    <p:embeddedFont>
      <p:font typeface="Oswald" pitchFamily="2" charset="77"/>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8"/>
  </p:normalViewPr>
  <p:slideViewPr>
    <p:cSldViewPr snapToGrid="0">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117133b77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117133b7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11401c10be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11401c10b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1413a97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1413a97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11413a97d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1413a97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11413a97d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11413a97d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1c960345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1c96034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11c960345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1c960345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1c960345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1c960345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136b736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136b736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136b7361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136b736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11c960345a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1c960345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136b736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1136b736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1f3daf9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1f3daf9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136b7361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136b7361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039a1497b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039a1497b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11ba7127a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11ba7127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1ba7127a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1ba7127a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143f90cd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143f90c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1143f90cd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1143f90c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143f90cd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143f90cd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143f90cd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1143f90c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0feae4443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0feae444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143f90cd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143f90cd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143f90cd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143f90c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1c96034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1c96034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143f90cd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1143f90c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143f90cd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1143f90cd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1c960345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11c96034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1c960345a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11c960345a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10feae4443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10feae444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0feae4443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0feae444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0feae4443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0feae444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10feae4443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0feae4443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0feae4443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0feae4443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39a1497bc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39a1497b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7" name="Google Shape;57;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 name="Google Shape;64;p1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20675" y="378800"/>
            <a:ext cx="8520600" cy="622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FINANCIAL ASPECT</a:t>
            </a:r>
            <a:endParaRPr>
              <a:latin typeface="Comic Sans MS"/>
              <a:ea typeface="Comic Sans MS"/>
              <a:cs typeface="Comic Sans MS"/>
              <a:sym typeface="Comic Sans MS"/>
            </a:endParaRPr>
          </a:p>
        </p:txBody>
      </p:sp>
      <p:sp>
        <p:nvSpPr>
          <p:cNvPr id="118" name="Google Shape;118;p23"/>
          <p:cNvSpPr txBox="1">
            <a:spLocks noGrp="1"/>
          </p:cNvSpPr>
          <p:nvPr>
            <p:ph type="body" idx="1"/>
          </p:nvPr>
        </p:nvSpPr>
        <p:spPr>
          <a:xfrm>
            <a:off x="311700" y="1228675"/>
            <a:ext cx="57843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endParaRPr/>
          </a:p>
          <a:p>
            <a:pPr marL="457200" lvl="0" indent="-342900" algn="l" rtl="0">
              <a:spcBef>
                <a:spcPts val="1200"/>
              </a:spcBef>
              <a:spcAft>
                <a:spcPts val="0"/>
              </a:spcAft>
              <a:buSzPts val="1800"/>
              <a:buChar char="●"/>
            </a:pPr>
            <a:r>
              <a:rPr lang="en"/>
              <a:t>Profitability : SBI has generated a net profit of 61076 crores approximately over the last financial year .</a:t>
            </a:r>
            <a:endParaRPr/>
          </a:p>
          <a:p>
            <a:pPr marL="457200" lvl="0" indent="-342900" algn="l" rtl="0">
              <a:spcBef>
                <a:spcPts val="0"/>
              </a:spcBef>
              <a:spcAft>
                <a:spcPts val="0"/>
              </a:spcAft>
              <a:buSzPts val="1800"/>
              <a:buChar char="●"/>
            </a:pPr>
            <a:r>
              <a:rPr lang="en"/>
              <a:t>ROCE: SBI has a ROCE of approximately 1.50 which is a little on the lower side as compared to other banks that it competes with.</a:t>
            </a:r>
            <a:endParaRPr/>
          </a:p>
          <a:p>
            <a:pPr marL="457200" lvl="0" indent="-342900" algn="l" rtl="0">
              <a:spcBef>
                <a:spcPts val="0"/>
              </a:spcBef>
              <a:spcAft>
                <a:spcPts val="0"/>
              </a:spcAft>
              <a:buSzPts val="1800"/>
              <a:buChar char="●"/>
            </a:pPr>
            <a:r>
              <a:rPr lang="en"/>
              <a:t>Cash flow: Over the last year SBI has converted its negative to positive cash flow of 2902.37 crores approximately.</a:t>
            </a:r>
            <a:endParaRPr/>
          </a:p>
          <a:p>
            <a:pPr marL="457200" lvl="0" indent="-342900" algn="l" rtl="0">
              <a:spcBef>
                <a:spcPts val="0"/>
              </a:spcBef>
              <a:spcAft>
                <a:spcPts val="0"/>
              </a:spcAft>
              <a:buSzPts val="1800"/>
              <a:buChar char="●"/>
            </a:pPr>
            <a:r>
              <a:rPr lang="en"/>
              <a:t>Sales Growth : SBI expects a credit growth of almost 15% for FY 2025 across all segments.</a:t>
            </a:r>
            <a:endParaRPr/>
          </a:p>
        </p:txBody>
      </p:sp>
      <p:pic>
        <p:nvPicPr>
          <p:cNvPr id="119" name="Google Shape;119;p23"/>
          <p:cNvPicPr preferRelativeResize="0"/>
          <p:nvPr/>
        </p:nvPicPr>
        <p:blipFill>
          <a:blip r:embed="rId3">
            <a:alphaModFix/>
          </a:blip>
          <a:stretch>
            <a:fillRect/>
          </a:stretch>
        </p:blipFill>
        <p:spPr>
          <a:xfrm>
            <a:off x="6156150" y="598575"/>
            <a:ext cx="2743201" cy="1805294"/>
          </a:xfrm>
          <a:prstGeom prst="rect">
            <a:avLst/>
          </a:prstGeom>
          <a:noFill/>
          <a:ln>
            <a:noFill/>
          </a:ln>
        </p:spPr>
      </p:pic>
      <p:pic>
        <p:nvPicPr>
          <p:cNvPr id="120" name="Google Shape;120;p23"/>
          <p:cNvPicPr preferRelativeResize="0"/>
          <p:nvPr/>
        </p:nvPicPr>
        <p:blipFill>
          <a:blip r:embed="rId4">
            <a:alphaModFix/>
          </a:blip>
          <a:stretch>
            <a:fillRect/>
          </a:stretch>
        </p:blipFill>
        <p:spPr>
          <a:xfrm>
            <a:off x="6165304" y="2724150"/>
            <a:ext cx="2743195" cy="195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353575"/>
            <a:ext cx="8520600" cy="46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INTERNAL BUSINESS PROCESSES</a:t>
            </a:r>
            <a:endParaRPr>
              <a:latin typeface="Comic Sans MS"/>
              <a:ea typeface="Comic Sans MS"/>
              <a:cs typeface="Comic Sans MS"/>
              <a:sym typeface="Comic Sans MS"/>
            </a:endParaRPr>
          </a:p>
        </p:txBody>
      </p:sp>
      <p:sp>
        <p:nvSpPr>
          <p:cNvPr id="126" name="Google Shape;126;p24"/>
          <p:cNvSpPr txBox="1">
            <a:spLocks noGrp="1"/>
          </p:cNvSpPr>
          <p:nvPr>
            <p:ph type="body" idx="1"/>
          </p:nvPr>
        </p:nvSpPr>
        <p:spPr>
          <a:xfrm>
            <a:off x="311700" y="1002625"/>
            <a:ext cx="4922100" cy="3819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Operations:</a:t>
            </a:r>
            <a:r>
              <a:rPr lang="en" sz="1900"/>
              <a:t> </a:t>
            </a:r>
            <a:r>
              <a:rPr lang="en" sz="1600"/>
              <a:t>It has spread its presence globally and operates across time zones through 241 offices in 29 foreign countries.</a:t>
            </a:r>
            <a:endParaRPr sz="1600"/>
          </a:p>
          <a:p>
            <a:pPr marL="457200" lvl="0" indent="-330200" algn="l" rtl="0">
              <a:spcBef>
                <a:spcPts val="0"/>
              </a:spcBef>
              <a:spcAft>
                <a:spcPts val="0"/>
              </a:spcAft>
              <a:buSzPts val="1600"/>
              <a:buChar char="●"/>
            </a:pPr>
            <a:r>
              <a:rPr lang="en" sz="1600"/>
              <a:t>Quality: SBI focuses on various aspects like ethical culture,better asset quality,smoother promotion and transfer process , a well established career development system.</a:t>
            </a:r>
            <a:endParaRPr sz="1600"/>
          </a:p>
          <a:p>
            <a:pPr marL="457200" lvl="0" indent="-330200" algn="l" rtl="0">
              <a:spcBef>
                <a:spcPts val="0"/>
              </a:spcBef>
              <a:spcAft>
                <a:spcPts val="0"/>
              </a:spcAft>
              <a:buSzPts val="1600"/>
              <a:buChar char="●"/>
            </a:pPr>
            <a:r>
              <a:rPr lang="en" sz="1600"/>
              <a:t>Innovations:Various schemes launched like PM Surya Ghar, increase in Priority Sector Lending to agricultural sector.</a:t>
            </a:r>
            <a:endParaRPr sz="1600"/>
          </a:p>
          <a:p>
            <a:pPr marL="457200" lvl="0" indent="-330200" algn="l" rtl="0">
              <a:spcBef>
                <a:spcPts val="0"/>
              </a:spcBef>
              <a:spcAft>
                <a:spcPts val="0"/>
              </a:spcAft>
              <a:buSzPts val="1600"/>
              <a:buChar char="●"/>
            </a:pPr>
            <a:r>
              <a:rPr lang="en" sz="1600"/>
              <a:t>Warranty:Being one of the oldest banks in Inida, it has made its marks in reliability.</a:t>
            </a:r>
            <a:endParaRPr sz="1600"/>
          </a:p>
          <a:p>
            <a:pPr marL="457200" lvl="0" indent="-330200" algn="l" rtl="0">
              <a:spcBef>
                <a:spcPts val="0"/>
              </a:spcBef>
              <a:spcAft>
                <a:spcPts val="0"/>
              </a:spcAft>
              <a:buSzPts val="1600"/>
              <a:buChar char="●"/>
            </a:pPr>
            <a:r>
              <a:rPr lang="en" sz="1600"/>
              <a:t>Processes:It publishes annual Transparency audit reports in order to validate its processes.</a:t>
            </a:r>
            <a:endParaRPr sz="1600"/>
          </a:p>
        </p:txBody>
      </p:sp>
      <p:pic>
        <p:nvPicPr>
          <p:cNvPr id="127" name="Google Shape;127;p24"/>
          <p:cNvPicPr preferRelativeResize="0"/>
          <p:nvPr/>
        </p:nvPicPr>
        <p:blipFill>
          <a:blip r:embed="rId3">
            <a:alphaModFix/>
          </a:blip>
          <a:stretch>
            <a:fillRect/>
          </a:stretch>
        </p:blipFill>
        <p:spPr>
          <a:xfrm>
            <a:off x="5446375" y="929500"/>
            <a:ext cx="2847475" cy="1734325"/>
          </a:xfrm>
          <a:prstGeom prst="rect">
            <a:avLst/>
          </a:prstGeom>
          <a:noFill/>
          <a:ln>
            <a:noFill/>
          </a:ln>
        </p:spPr>
      </p:pic>
      <p:pic>
        <p:nvPicPr>
          <p:cNvPr id="128" name="Google Shape;128;p24"/>
          <p:cNvPicPr preferRelativeResize="0"/>
          <p:nvPr/>
        </p:nvPicPr>
        <p:blipFill>
          <a:blip r:embed="rId4">
            <a:alphaModFix/>
          </a:blip>
          <a:stretch>
            <a:fillRect/>
          </a:stretch>
        </p:blipFill>
        <p:spPr>
          <a:xfrm>
            <a:off x="5584650" y="2930975"/>
            <a:ext cx="2847474" cy="206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2670175" y="211250"/>
            <a:ext cx="366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CUSTOMER FOCUS</a:t>
            </a:r>
            <a:r>
              <a:rPr lang="en"/>
              <a:t> </a:t>
            </a:r>
            <a:endParaRPr/>
          </a:p>
        </p:txBody>
      </p:sp>
      <p:sp>
        <p:nvSpPr>
          <p:cNvPr id="134" name="Google Shape;134;p25"/>
          <p:cNvSpPr txBox="1"/>
          <p:nvPr/>
        </p:nvSpPr>
        <p:spPr>
          <a:xfrm>
            <a:off x="354650" y="1049850"/>
            <a:ext cx="8408100" cy="401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a:solidFill>
                  <a:schemeClr val="accent3"/>
                </a:solidFill>
                <a:latin typeface="Average"/>
                <a:ea typeface="Average"/>
                <a:cs typeface="Average"/>
                <a:sym typeface="Average"/>
              </a:rPr>
              <a:t>1.</a:t>
            </a:r>
            <a:r>
              <a:rPr lang="en" sz="1700" b="1">
                <a:solidFill>
                  <a:schemeClr val="dk1"/>
                </a:solidFill>
                <a:latin typeface="Average"/>
                <a:ea typeface="Average"/>
                <a:cs typeface="Average"/>
                <a:sym typeface="Average"/>
              </a:rPr>
              <a:t>Omnichannel Access</a:t>
            </a:r>
            <a:r>
              <a:rPr lang="en" sz="1700">
                <a:solidFill>
                  <a:schemeClr val="dk1"/>
                </a:solidFill>
                <a:latin typeface="Average"/>
                <a:ea typeface="Average"/>
                <a:cs typeface="Average"/>
                <a:sym typeface="Average"/>
              </a:rPr>
              <a:t>: </a:t>
            </a:r>
            <a:r>
              <a:rPr lang="en" sz="1600">
                <a:solidFill>
                  <a:schemeClr val="dk1"/>
                </a:solidFill>
                <a:latin typeface="Average"/>
                <a:ea typeface="Average"/>
                <a:cs typeface="Average"/>
                <a:sym typeface="Average"/>
              </a:rPr>
              <a:t>SBI has strengthened its presence across digital and physical channels, enhancing accessibility for all customers, including those in rural and semi-urban areas.</a:t>
            </a:r>
            <a:endParaRPr sz="16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700">
                <a:solidFill>
                  <a:schemeClr val="dk1"/>
                </a:solidFill>
                <a:latin typeface="Average"/>
                <a:ea typeface="Average"/>
                <a:cs typeface="Average"/>
                <a:sym typeface="Average"/>
              </a:rPr>
              <a:t>2.</a:t>
            </a:r>
            <a:r>
              <a:rPr lang="en" sz="1600" b="1">
                <a:solidFill>
                  <a:schemeClr val="dk1"/>
                </a:solidFill>
                <a:latin typeface="Average"/>
                <a:ea typeface="Average"/>
                <a:cs typeface="Average"/>
                <a:sym typeface="Average"/>
              </a:rPr>
              <a:t>Enhanced Customer Experience through Personalization</a:t>
            </a:r>
            <a:r>
              <a:rPr lang="en" sz="1600">
                <a:solidFill>
                  <a:schemeClr val="dk1"/>
                </a:solidFill>
                <a:latin typeface="Average"/>
                <a:ea typeface="Average"/>
                <a:cs typeface="Average"/>
                <a:sym typeface="Average"/>
              </a:rPr>
              <a:t>: SBI leverages data analytics to provide personalized services tailored to individual customer needs.</a:t>
            </a:r>
            <a:endParaRPr sz="16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600">
                <a:solidFill>
                  <a:schemeClr val="dk1"/>
                </a:solidFill>
                <a:latin typeface="Average"/>
                <a:ea typeface="Average"/>
                <a:cs typeface="Average"/>
                <a:sym typeface="Average"/>
              </a:rPr>
              <a:t>3.</a:t>
            </a:r>
            <a:r>
              <a:rPr lang="en" sz="1600" b="1">
                <a:solidFill>
                  <a:schemeClr val="dk1"/>
                </a:solidFill>
                <a:latin typeface="Average"/>
                <a:ea typeface="Average"/>
                <a:cs typeface="Average"/>
                <a:sym typeface="Average"/>
              </a:rPr>
              <a:t>Support for MSMEs</a:t>
            </a:r>
            <a:r>
              <a:rPr lang="en" sz="1600">
                <a:solidFill>
                  <a:schemeClr val="dk1"/>
                </a:solidFill>
                <a:latin typeface="Average"/>
                <a:ea typeface="Average"/>
                <a:cs typeface="Average"/>
                <a:sym typeface="Average"/>
              </a:rPr>
              <a:t>: SBI has introduced special schemes, such as the SME Smart Score and tailored loan products, to support Micro, Small, and Medium Enterprises (MSMEs).</a:t>
            </a:r>
            <a:endParaRPr sz="16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600">
                <a:solidFill>
                  <a:schemeClr val="dk1"/>
                </a:solidFill>
                <a:latin typeface="Average"/>
                <a:ea typeface="Average"/>
                <a:cs typeface="Average"/>
                <a:sym typeface="Average"/>
              </a:rPr>
              <a:t>4</a:t>
            </a:r>
            <a:r>
              <a:rPr lang="en" sz="1600" b="1">
                <a:solidFill>
                  <a:schemeClr val="dk1"/>
                </a:solidFill>
                <a:latin typeface="Average"/>
                <a:ea typeface="Average"/>
                <a:cs typeface="Average"/>
                <a:sym typeface="Average"/>
              </a:rPr>
              <a:t>YONO:</a:t>
            </a:r>
            <a:r>
              <a:rPr lang="en" sz="1600">
                <a:solidFill>
                  <a:schemeClr val="dk1"/>
                </a:solidFill>
                <a:latin typeface="Average"/>
                <a:ea typeface="Average"/>
                <a:cs typeface="Average"/>
                <a:sym typeface="Average"/>
              </a:rPr>
              <a:t>SBI has continued to expand its digital services, especially through the YONO (You Only Need One) platform, which provides one-stop digital banking experience for customers. This includes features like instant personal loans, pre-approved loans for small businesses, and investment options.</a:t>
            </a:r>
            <a:endParaRPr sz="1600">
              <a:solidFill>
                <a:schemeClr val="dk1"/>
              </a:solidFill>
              <a:latin typeface="Average"/>
              <a:ea typeface="Average"/>
              <a:cs typeface="Average"/>
              <a:sym typeface="Average"/>
            </a:endParaRPr>
          </a:p>
          <a:p>
            <a:pPr marL="0" lvl="0" indent="0" algn="l" rtl="0">
              <a:spcBef>
                <a:spcPts val="120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186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b="1"/>
              <a:t>LEARNING AND GROWTH</a:t>
            </a:r>
            <a:endParaRPr b="1"/>
          </a:p>
        </p:txBody>
      </p:sp>
      <p:sp>
        <p:nvSpPr>
          <p:cNvPr id="140" name="Google Shape;140;p26"/>
          <p:cNvSpPr txBox="1"/>
          <p:nvPr/>
        </p:nvSpPr>
        <p:spPr>
          <a:xfrm>
            <a:off x="201975" y="861950"/>
            <a:ext cx="8466900" cy="216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accent3"/>
                </a:solidFill>
                <a:latin typeface="Average"/>
                <a:ea typeface="Average"/>
                <a:cs typeface="Average"/>
                <a:sym typeface="Average"/>
              </a:rPr>
              <a:t>1.</a:t>
            </a:r>
            <a:r>
              <a:rPr lang="en" sz="1700" b="1">
                <a:solidFill>
                  <a:schemeClr val="dk1"/>
                </a:solidFill>
                <a:latin typeface="Average"/>
                <a:ea typeface="Average"/>
                <a:cs typeface="Average"/>
                <a:sym typeface="Average"/>
              </a:rPr>
              <a:t>Talent Development and Retention</a:t>
            </a:r>
            <a:r>
              <a:rPr lang="en" sz="1700">
                <a:solidFill>
                  <a:schemeClr val="dk1"/>
                </a:solidFill>
                <a:latin typeface="Average"/>
                <a:ea typeface="Average"/>
                <a:cs typeface="Average"/>
                <a:sym typeface="Average"/>
              </a:rPr>
              <a:t>: SBI places high importance on talent retention and growth by fostering a positive work environment with awards for excellence in HR practices.</a:t>
            </a:r>
            <a:endParaRPr sz="17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700">
                <a:solidFill>
                  <a:schemeClr val="dk1"/>
                </a:solidFill>
                <a:latin typeface="Average"/>
                <a:ea typeface="Average"/>
                <a:cs typeface="Average"/>
                <a:sym typeface="Average"/>
              </a:rPr>
              <a:t>2</a:t>
            </a:r>
            <a:r>
              <a:rPr lang="en" sz="1900">
                <a:solidFill>
                  <a:schemeClr val="dk1"/>
                </a:solidFill>
                <a:latin typeface="Average"/>
                <a:ea typeface="Average"/>
                <a:cs typeface="Average"/>
                <a:sym typeface="Average"/>
              </a:rPr>
              <a:t>. </a:t>
            </a:r>
            <a:r>
              <a:rPr lang="en" sz="1700" b="1">
                <a:solidFill>
                  <a:schemeClr val="dk1"/>
                </a:solidFill>
                <a:latin typeface="Average"/>
                <a:ea typeface="Average"/>
                <a:cs typeface="Average"/>
                <a:sym typeface="Average"/>
              </a:rPr>
              <a:t>Continuous Learning Initiatives</a:t>
            </a:r>
            <a:r>
              <a:rPr lang="en" sz="1700">
                <a:solidFill>
                  <a:schemeClr val="dk1"/>
                </a:solidFill>
                <a:latin typeface="Average"/>
                <a:ea typeface="Average"/>
                <a:cs typeface="Average"/>
                <a:sym typeface="Average"/>
              </a:rPr>
              <a:t>: SBI offers ongoing training and development programs focusing on digital skills, risk management, and customer service</a:t>
            </a:r>
            <a:endParaRPr sz="17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700">
                <a:solidFill>
                  <a:schemeClr val="dk1"/>
                </a:solidFill>
                <a:latin typeface="Average"/>
                <a:ea typeface="Average"/>
                <a:cs typeface="Average"/>
                <a:sym typeface="Average"/>
              </a:rPr>
              <a:t>3.</a:t>
            </a:r>
            <a:r>
              <a:rPr lang="en" sz="1500" b="1">
                <a:solidFill>
                  <a:schemeClr val="dk1"/>
                </a:solidFill>
                <a:latin typeface="Average"/>
                <a:ea typeface="Average"/>
                <a:cs typeface="Average"/>
                <a:sym typeface="Average"/>
              </a:rPr>
              <a:t>L</a:t>
            </a:r>
            <a:r>
              <a:rPr lang="en" sz="1700" b="1">
                <a:solidFill>
                  <a:schemeClr val="dk1"/>
                </a:solidFill>
                <a:latin typeface="Average"/>
                <a:ea typeface="Average"/>
                <a:cs typeface="Average"/>
                <a:sym typeface="Average"/>
              </a:rPr>
              <a:t>eadership Development Programs</a:t>
            </a:r>
            <a:r>
              <a:rPr lang="en" sz="1700">
                <a:solidFill>
                  <a:schemeClr val="dk1"/>
                </a:solidFill>
                <a:latin typeface="Average"/>
                <a:ea typeface="Average"/>
                <a:cs typeface="Average"/>
                <a:sym typeface="Average"/>
              </a:rPr>
              <a:t>: To sustain a strong leadership pipeline, SBI has implemented succession planning at senior levels and leadership training for emerging managers.</a:t>
            </a:r>
            <a:r>
              <a:rPr lang="en" sz="1500">
                <a:solidFill>
                  <a:schemeClr val="dk1"/>
                </a:solidFill>
                <a:latin typeface="Average"/>
                <a:ea typeface="Average"/>
                <a:cs typeface="Average"/>
                <a:sym typeface="Average"/>
              </a:rPr>
              <a:t> </a:t>
            </a:r>
            <a:endParaRPr sz="15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r>
              <a:rPr lang="en" sz="1700">
                <a:solidFill>
                  <a:schemeClr val="dk1"/>
                </a:solidFill>
                <a:latin typeface="Average"/>
                <a:ea typeface="Average"/>
                <a:cs typeface="Average"/>
                <a:sym typeface="Average"/>
              </a:rPr>
              <a:t>4.</a:t>
            </a:r>
            <a:r>
              <a:rPr lang="en" sz="1700" b="1">
                <a:solidFill>
                  <a:schemeClr val="dk1"/>
                </a:solidFill>
                <a:latin typeface="Average"/>
                <a:ea typeface="Average"/>
                <a:cs typeface="Average"/>
                <a:sym typeface="Average"/>
              </a:rPr>
              <a:t>Feedback from Employees: </a:t>
            </a:r>
            <a:r>
              <a:rPr lang="en" sz="1700">
                <a:solidFill>
                  <a:schemeClr val="dk1"/>
                </a:solidFill>
                <a:latin typeface="Average"/>
                <a:ea typeface="Average"/>
                <a:cs typeface="Average"/>
                <a:sym typeface="Average"/>
              </a:rPr>
              <a:t>Regular feedback through Engagement and Happiness Surveys ensures continuous improvement in employee satisfaction.</a:t>
            </a:r>
            <a:endParaRPr sz="1700">
              <a:solidFill>
                <a:schemeClr val="dk1"/>
              </a:solidFill>
              <a:latin typeface="Average"/>
              <a:ea typeface="Average"/>
              <a:cs typeface="Average"/>
              <a:sym typeface="Average"/>
            </a:endParaRPr>
          </a:p>
          <a:p>
            <a:pPr marL="0" lvl="0" indent="0" algn="l" rtl="0">
              <a:lnSpc>
                <a:spcPct val="115000"/>
              </a:lnSpc>
              <a:spcBef>
                <a:spcPts val="1200"/>
              </a:spcBef>
              <a:spcAft>
                <a:spcPts val="0"/>
              </a:spcAft>
              <a:buNone/>
            </a:pPr>
            <a:endParaRPr sz="1100">
              <a:solidFill>
                <a:schemeClr val="dk1"/>
              </a:solidFill>
              <a:latin typeface="Average"/>
              <a:ea typeface="Average"/>
              <a:cs typeface="Average"/>
              <a:sym typeface="Average"/>
            </a:endParaRPr>
          </a:p>
          <a:p>
            <a:pPr marL="0" lvl="0" indent="0" algn="l" rtl="0">
              <a:spcBef>
                <a:spcPts val="120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rgbClr val="FFFFFF"/>
                </a:solidFill>
                <a:latin typeface="Arial"/>
                <a:ea typeface="Arial"/>
                <a:cs typeface="Arial"/>
                <a:sym typeface="Arial"/>
              </a:rPr>
              <a:t>BUSINESS  PORTFOLIO ANALYSIS</a:t>
            </a:r>
            <a:endParaRPr sz="2400" b="1">
              <a:solidFill>
                <a:srgbClr val="FFFFFF"/>
              </a:solidFill>
              <a:latin typeface="Arial"/>
              <a:ea typeface="Arial"/>
              <a:cs typeface="Arial"/>
              <a:sym typeface="Arial"/>
            </a:endParaRPr>
          </a:p>
          <a:p>
            <a:pPr marL="0" lvl="0" indent="0" algn="ctr" rtl="0">
              <a:spcBef>
                <a:spcPts val="0"/>
              </a:spcBef>
              <a:spcAft>
                <a:spcPts val="0"/>
              </a:spcAft>
              <a:buNone/>
            </a:pPr>
            <a:endParaRPr sz="2400" b="1"/>
          </a:p>
        </p:txBody>
      </p:sp>
      <p:sp>
        <p:nvSpPr>
          <p:cNvPr id="146" name="Google Shape;14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47500"/>
          </a:bodyPr>
          <a:lstStyle/>
          <a:p>
            <a:pPr marL="0" lvl="0" indent="0" algn="l" rtl="0">
              <a:spcBef>
                <a:spcPts val="0"/>
              </a:spcBef>
              <a:spcAft>
                <a:spcPts val="0"/>
              </a:spcAft>
              <a:buNone/>
            </a:pPr>
            <a:r>
              <a:rPr lang="en" sz="4150" u="sng">
                <a:solidFill>
                  <a:srgbClr val="FFFFFF"/>
                </a:solidFill>
                <a:latin typeface="Arial"/>
                <a:ea typeface="Arial"/>
                <a:cs typeface="Arial"/>
                <a:sym typeface="Arial"/>
              </a:rPr>
              <a:t>PURPOSE</a:t>
            </a:r>
            <a:r>
              <a:rPr lang="en" sz="4150">
                <a:solidFill>
                  <a:srgbClr val="FFFFFF"/>
                </a:solidFill>
                <a:latin typeface="Arial"/>
                <a:ea typeface="Arial"/>
                <a:cs typeface="Arial"/>
                <a:sym typeface="Arial"/>
              </a:rPr>
              <a:t>—To assess SBI’s diverse business units and identify strengths, weakness and growth potential.</a:t>
            </a:r>
            <a:endParaRPr sz="4150">
              <a:solidFill>
                <a:srgbClr val="FFFFFF"/>
              </a:solidFill>
              <a:latin typeface="Arial"/>
              <a:ea typeface="Arial"/>
              <a:cs typeface="Arial"/>
              <a:sym typeface="Arial"/>
            </a:endParaRPr>
          </a:p>
          <a:p>
            <a:pPr marL="0" lvl="0" indent="0" algn="l" rtl="0">
              <a:spcBef>
                <a:spcPts val="0"/>
              </a:spcBef>
              <a:spcAft>
                <a:spcPts val="0"/>
              </a:spcAft>
              <a:buNone/>
            </a:pPr>
            <a:r>
              <a:rPr lang="en" sz="4150" u="sng">
                <a:solidFill>
                  <a:srgbClr val="FFFFFF"/>
                </a:solidFill>
                <a:latin typeface="Arial"/>
                <a:ea typeface="Arial"/>
                <a:cs typeface="Arial"/>
                <a:sym typeface="Arial"/>
              </a:rPr>
              <a:t>KEY BUSINESS SEGMENTS</a:t>
            </a:r>
            <a:r>
              <a:rPr lang="en" sz="4150">
                <a:solidFill>
                  <a:srgbClr val="FFFFFF"/>
                </a:solidFill>
                <a:latin typeface="Arial"/>
                <a:ea typeface="Arial"/>
                <a:cs typeface="Arial"/>
                <a:sym typeface="Arial"/>
              </a:rPr>
              <a:t>—</a:t>
            </a:r>
            <a:endParaRPr sz="4150">
              <a:solidFill>
                <a:srgbClr val="FFFFFF"/>
              </a:solidFill>
              <a:latin typeface="Arial"/>
              <a:ea typeface="Arial"/>
              <a:cs typeface="Arial"/>
              <a:sym typeface="Arial"/>
            </a:endParaRPr>
          </a:p>
          <a:p>
            <a:pPr marL="0" lvl="0" indent="0" algn="l" rtl="0">
              <a:spcBef>
                <a:spcPts val="0"/>
              </a:spcBef>
              <a:spcAft>
                <a:spcPts val="0"/>
              </a:spcAft>
              <a:buNone/>
            </a:pPr>
            <a:r>
              <a:rPr lang="en" sz="4150">
                <a:solidFill>
                  <a:srgbClr val="FFFFFF"/>
                </a:solidFill>
                <a:latin typeface="Arial"/>
                <a:ea typeface="Arial"/>
                <a:cs typeface="Arial"/>
                <a:sym typeface="Arial"/>
              </a:rPr>
              <a:t>1.RETAIL BANKING:Core services like personal accounts and loans</a:t>
            </a:r>
            <a:endParaRPr sz="4150">
              <a:solidFill>
                <a:srgbClr val="FFFFFF"/>
              </a:solidFill>
              <a:latin typeface="Arial"/>
              <a:ea typeface="Arial"/>
              <a:cs typeface="Arial"/>
              <a:sym typeface="Arial"/>
            </a:endParaRPr>
          </a:p>
          <a:p>
            <a:pPr marL="0" lvl="0" indent="0" algn="l" rtl="0">
              <a:spcBef>
                <a:spcPts val="0"/>
              </a:spcBef>
              <a:spcAft>
                <a:spcPts val="0"/>
              </a:spcAft>
              <a:buNone/>
            </a:pPr>
            <a:r>
              <a:rPr lang="en" sz="4150">
                <a:solidFill>
                  <a:srgbClr val="FFFFFF"/>
                </a:solidFill>
                <a:latin typeface="Arial"/>
                <a:ea typeface="Arial"/>
                <a:cs typeface="Arial"/>
                <a:sym typeface="Arial"/>
              </a:rPr>
              <a:t>2.CORPORATE BANKING:Service like large clients and trade finance</a:t>
            </a:r>
            <a:endParaRPr sz="4150">
              <a:solidFill>
                <a:srgbClr val="FFFFFF"/>
              </a:solidFill>
              <a:latin typeface="Arial"/>
              <a:ea typeface="Arial"/>
              <a:cs typeface="Arial"/>
              <a:sym typeface="Arial"/>
            </a:endParaRPr>
          </a:p>
          <a:p>
            <a:pPr marL="0" lvl="0" indent="0" algn="l" rtl="0">
              <a:spcBef>
                <a:spcPts val="0"/>
              </a:spcBef>
              <a:spcAft>
                <a:spcPts val="0"/>
              </a:spcAft>
              <a:buNone/>
            </a:pPr>
            <a:r>
              <a:rPr lang="en" sz="4150">
                <a:solidFill>
                  <a:srgbClr val="FFFFFF"/>
                </a:solidFill>
                <a:latin typeface="Arial"/>
                <a:ea typeface="Arial"/>
                <a:cs typeface="Arial"/>
                <a:sym typeface="Arial"/>
              </a:rPr>
              <a:t>3.INSURANCE  AND WEALTH  MANAGEMENT: Growing demands like SBI’s Life Insurance and SBI’s mutual funds</a:t>
            </a:r>
            <a:endParaRPr sz="4150">
              <a:solidFill>
                <a:srgbClr val="FFFFFF"/>
              </a:solidFill>
              <a:latin typeface="Arial"/>
              <a:ea typeface="Arial"/>
              <a:cs typeface="Arial"/>
              <a:sym typeface="Arial"/>
            </a:endParaRPr>
          </a:p>
          <a:p>
            <a:pPr marL="0" lvl="0" indent="0" algn="l" rtl="0">
              <a:spcBef>
                <a:spcPts val="0"/>
              </a:spcBef>
              <a:spcAft>
                <a:spcPts val="0"/>
              </a:spcAft>
              <a:buNone/>
            </a:pPr>
            <a:r>
              <a:rPr lang="en" sz="4150">
                <a:solidFill>
                  <a:srgbClr val="FFFFFF"/>
                </a:solidFill>
                <a:latin typeface="Arial"/>
                <a:ea typeface="Arial"/>
                <a:cs typeface="Arial"/>
                <a:sym typeface="Arial"/>
              </a:rPr>
              <a:t>4.INTERNATIONAL BANKING:Operations in 30+ countries</a:t>
            </a:r>
            <a:endParaRPr sz="4150">
              <a:solidFill>
                <a:srgbClr val="FFFFFF"/>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body" idx="1"/>
          </p:nvPr>
        </p:nvSpPr>
        <p:spPr>
          <a:xfrm>
            <a:off x="311700" y="248000"/>
            <a:ext cx="8520600" cy="43209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0"/>
              </a:spcAft>
              <a:buNone/>
            </a:pPr>
            <a:r>
              <a:rPr lang="en" sz="3000" b="1" i="1" u="sng">
                <a:solidFill>
                  <a:srgbClr val="FFFFFF"/>
                </a:solidFill>
                <a:latin typeface="Arial"/>
                <a:ea typeface="Arial"/>
                <a:cs typeface="Arial"/>
                <a:sym typeface="Arial"/>
              </a:rPr>
              <a:t>FINANCIAL PERFORMANCE—</a:t>
            </a:r>
            <a:endParaRPr sz="3000" b="1" i="1" u="sng">
              <a:solidFill>
                <a:srgbClr val="FFFFFF"/>
              </a:solidFill>
              <a:latin typeface="Arial"/>
              <a:ea typeface="Arial"/>
              <a:cs typeface="Arial"/>
              <a:sym typeface="Arial"/>
            </a:endParaRPr>
          </a:p>
          <a:p>
            <a:pPr marL="457200" lvl="0" indent="-419100" algn="l" rtl="0">
              <a:spcBef>
                <a:spcPts val="4700"/>
              </a:spcBef>
              <a:spcAft>
                <a:spcPts val="0"/>
              </a:spcAft>
              <a:buClr>
                <a:srgbClr val="FFFFFF"/>
              </a:buClr>
              <a:buSzPts val="3000"/>
              <a:buFont typeface="Arial"/>
              <a:buChar char="●"/>
            </a:pPr>
            <a:r>
              <a:rPr lang="en" sz="3000">
                <a:solidFill>
                  <a:srgbClr val="FFFFFF"/>
                </a:solidFill>
                <a:latin typeface="Arial"/>
                <a:ea typeface="Arial"/>
                <a:cs typeface="Arial"/>
                <a:sym typeface="Arial"/>
              </a:rPr>
              <a:t>REVENUE CONTRIBUTION:Significant from retail and corporate banking</a:t>
            </a:r>
            <a:endParaRPr sz="3000">
              <a:solidFill>
                <a:srgbClr val="FFFFFF"/>
              </a:solidFill>
              <a:latin typeface="Arial"/>
              <a:ea typeface="Arial"/>
              <a:cs typeface="Arial"/>
              <a:sym typeface="Arial"/>
            </a:endParaRPr>
          </a:p>
          <a:p>
            <a:pPr marL="457200" lvl="0" indent="-419100" algn="l" rtl="0">
              <a:spcBef>
                <a:spcPts val="0"/>
              </a:spcBef>
              <a:spcAft>
                <a:spcPts val="0"/>
              </a:spcAft>
              <a:buClr>
                <a:srgbClr val="FFFFFF"/>
              </a:buClr>
              <a:buSzPts val="3000"/>
              <a:buFont typeface="Arial"/>
              <a:buChar char="●"/>
            </a:pPr>
            <a:r>
              <a:rPr lang="en" sz="3000">
                <a:solidFill>
                  <a:srgbClr val="FFFFFF"/>
                </a:solidFill>
                <a:latin typeface="Arial"/>
                <a:ea typeface="Arial"/>
                <a:cs typeface="Arial"/>
                <a:sym typeface="Arial"/>
              </a:rPr>
              <a:t>PROFITABILITY:Higher margins in insurance and wealth management</a:t>
            </a:r>
            <a:endParaRPr sz="3000">
              <a:solidFill>
                <a:srgbClr val="FFFFFF"/>
              </a:solidFill>
              <a:latin typeface="Arial"/>
              <a:ea typeface="Arial"/>
              <a:cs typeface="Arial"/>
              <a:sym typeface="Arial"/>
            </a:endParaRPr>
          </a:p>
          <a:p>
            <a:pPr marL="457200" lvl="0" indent="-419100" algn="l" rtl="0">
              <a:spcBef>
                <a:spcPts val="0"/>
              </a:spcBef>
              <a:spcAft>
                <a:spcPts val="0"/>
              </a:spcAft>
              <a:buClr>
                <a:srgbClr val="FFFFFF"/>
              </a:buClr>
              <a:buSzPts val="3000"/>
              <a:buFont typeface="Arial"/>
              <a:buChar char="●"/>
            </a:pPr>
            <a:r>
              <a:rPr lang="en" sz="3000">
                <a:solidFill>
                  <a:srgbClr val="FFFFFF"/>
                </a:solidFill>
                <a:latin typeface="Arial"/>
                <a:ea typeface="Arial"/>
                <a:cs typeface="Arial"/>
                <a:sym typeface="Arial"/>
              </a:rPr>
              <a:t>GROWTH TRENDS:Strongest in digital services</a:t>
            </a:r>
            <a:endParaRPr sz="3000">
              <a:solidFill>
                <a:srgbClr val="FFFFFF"/>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331150" y="192600"/>
            <a:ext cx="8619600" cy="43098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1200"/>
              </a:spcBef>
              <a:spcAft>
                <a:spcPts val="0"/>
              </a:spcAft>
              <a:buClr>
                <a:schemeClr val="dk1"/>
              </a:buClr>
              <a:buSzPts val="2100"/>
              <a:buChar char="●"/>
            </a:pPr>
            <a:r>
              <a:rPr lang="en" sz="2100" b="1" i="1" u="sng">
                <a:solidFill>
                  <a:schemeClr val="dk1"/>
                </a:solidFill>
              </a:rPr>
              <a:t>STRATEGIC INITIATIVES</a:t>
            </a:r>
            <a:r>
              <a:rPr lang="en" sz="2100" b="1">
                <a:solidFill>
                  <a:schemeClr val="dk1"/>
                </a:solidFill>
              </a:rPr>
              <a:t>—</a:t>
            </a:r>
            <a:endParaRPr sz="2100" b="1">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DIGITAL BANKING INVESTMENTS:Focus on platform like SBI YONO</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RURAL PENETRATION:Growth in un-deserved areas</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SUSTAINABILITY:Green banking initiatives and CSR</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b="1" i="1" u="sng">
                <a:solidFill>
                  <a:schemeClr val="dk1"/>
                </a:solidFill>
              </a:rPr>
              <a:t>FUTURE OUTLOOK—</a:t>
            </a:r>
            <a:endParaRPr sz="2100" b="1" i="1" u="sng">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GROWTH FOCUS:Digital,insurance, and wealth management</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OPTIMIZE PORTFOLIO:Streamline low-performing international units</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INNOVATION:Collaborate with fintech for new services and customer engagement </a:t>
            </a:r>
            <a:endParaRPr sz="9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ctrTitle"/>
          </p:nvPr>
        </p:nvSpPr>
        <p:spPr>
          <a:xfrm>
            <a:off x="311700" y="182400"/>
            <a:ext cx="8520600" cy="101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b="1" u="sng">
                <a:latin typeface="Comic Sans MS"/>
                <a:ea typeface="Comic Sans MS"/>
                <a:cs typeface="Comic Sans MS"/>
                <a:sym typeface="Comic Sans MS"/>
              </a:rPr>
              <a:t>PORTERS’ 5 FORCES MODEL</a:t>
            </a:r>
            <a:endParaRPr sz="3800" b="1" u="sng">
              <a:latin typeface="Comic Sans MS"/>
              <a:ea typeface="Comic Sans MS"/>
              <a:cs typeface="Comic Sans MS"/>
              <a:sym typeface="Comic Sans MS"/>
            </a:endParaRPr>
          </a:p>
        </p:txBody>
      </p:sp>
      <p:sp>
        <p:nvSpPr>
          <p:cNvPr id="162" name="Google Shape;162;p30"/>
          <p:cNvSpPr txBox="1">
            <a:spLocks noGrp="1"/>
          </p:cNvSpPr>
          <p:nvPr>
            <p:ph type="subTitle" idx="1"/>
          </p:nvPr>
        </p:nvSpPr>
        <p:spPr>
          <a:xfrm>
            <a:off x="311700" y="1651975"/>
            <a:ext cx="8520600" cy="1719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In context</a:t>
            </a:r>
            <a:r>
              <a:rPr lang="en">
                <a:solidFill>
                  <a:schemeClr val="dk1"/>
                </a:solidFill>
              </a:rPr>
              <a:t> of SBI, the 5 forces model can help us analyse the competitive environment and market dynamics.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Font typeface="Comic Sans MS"/>
              <a:buAutoNum type="arabicPeriod"/>
            </a:pPr>
            <a:r>
              <a:rPr lang="en">
                <a:latin typeface="Comic Sans MS"/>
                <a:ea typeface="Comic Sans MS"/>
                <a:cs typeface="Comic Sans MS"/>
                <a:sym typeface="Comic Sans MS"/>
              </a:rPr>
              <a:t>THREAT TO NEW ENTRANTS :</a:t>
            </a:r>
            <a:endParaRPr>
              <a:latin typeface="Comic Sans MS"/>
              <a:ea typeface="Comic Sans MS"/>
              <a:cs typeface="Comic Sans MS"/>
              <a:sym typeface="Comic Sans MS"/>
            </a:endParaRPr>
          </a:p>
        </p:txBody>
      </p:sp>
      <p:sp>
        <p:nvSpPr>
          <p:cNvPr id="168" name="Google Shape;1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457200" lvl="0" indent="-366395" algn="l" rtl="0">
              <a:spcBef>
                <a:spcPts val="0"/>
              </a:spcBef>
              <a:spcAft>
                <a:spcPts val="0"/>
              </a:spcAft>
              <a:buClr>
                <a:schemeClr val="dk1"/>
              </a:buClr>
              <a:buSzPct val="95594"/>
              <a:buFont typeface="EB Garamond SemiBold"/>
              <a:buChar char="●"/>
            </a:pPr>
            <a:r>
              <a:rPr lang="en" sz="2929" u="sng">
                <a:solidFill>
                  <a:srgbClr val="FFFF00"/>
                </a:solidFill>
                <a:latin typeface="EB Garamond SemiBold"/>
                <a:ea typeface="EB Garamond SemiBold"/>
                <a:cs typeface="EB Garamond SemiBold"/>
                <a:sym typeface="EB Garamond SemiBold"/>
              </a:rPr>
              <a:t>Entry Barrier</a:t>
            </a:r>
            <a:r>
              <a:rPr lang="en" sz="2800">
                <a:solidFill>
                  <a:schemeClr val="dk1"/>
                </a:solidFill>
                <a:latin typeface="EB Garamond SemiBold"/>
                <a:ea typeface="EB Garamond SemiBold"/>
                <a:cs typeface="EB Garamond SemiBold"/>
                <a:sym typeface="EB Garamond SemiBold"/>
              </a:rPr>
              <a:t> :</a:t>
            </a:r>
            <a:r>
              <a:rPr lang="en" sz="2800">
                <a:solidFill>
                  <a:schemeClr val="dk1"/>
                </a:solidFill>
              </a:rPr>
              <a:t>The banking sector has high barriers to entry. The newcomers face significant challenges in gaining market trust &amp; share.</a:t>
            </a:r>
            <a:endParaRPr sz="2800">
              <a:solidFill>
                <a:schemeClr val="dk1"/>
              </a:solidFill>
            </a:endParaRPr>
          </a:p>
          <a:p>
            <a:pPr marL="457200" lvl="0" indent="-366395" algn="l" rtl="0">
              <a:spcBef>
                <a:spcPts val="0"/>
              </a:spcBef>
              <a:spcAft>
                <a:spcPts val="0"/>
              </a:spcAft>
              <a:buClr>
                <a:schemeClr val="dk1"/>
              </a:buClr>
              <a:buSzPct val="91561"/>
              <a:buFont typeface="EB Garamond SemiBold"/>
              <a:buChar char="●"/>
            </a:pPr>
            <a:r>
              <a:rPr lang="en" sz="3058" u="sng">
                <a:solidFill>
                  <a:srgbClr val="FFFF00"/>
                </a:solidFill>
                <a:latin typeface="EB Garamond SemiBold"/>
                <a:ea typeface="EB Garamond SemiBold"/>
                <a:cs typeface="EB Garamond SemiBold"/>
                <a:sym typeface="EB Garamond SemiBold"/>
              </a:rPr>
              <a:t>Customer Loyalty</a:t>
            </a:r>
            <a:r>
              <a:rPr lang="en" sz="2800">
                <a:solidFill>
                  <a:srgbClr val="FFFF00"/>
                </a:solidFill>
                <a:latin typeface="EB Garamond SemiBold"/>
                <a:ea typeface="EB Garamond SemiBold"/>
                <a:cs typeface="EB Garamond SemiBold"/>
                <a:sym typeface="EB Garamond SemiBold"/>
              </a:rPr>
              <a:t> :</a:t>
            </a:r>
            <a:r>
              <a:rPr lang="en" sz="2800">
                <a:solidFill>
                  <a:schemeClr val="dk1"/>
                </a:solidFill>
                <a:latin typeface="EB Garamond SemiBold"/>
                <a:ea typeface="EB Garamond SemiBold"/>
                <a:cs typeface="EB Garamond SemiBold"/>
                <a:sym typeface="EB Garamond SemiBold"/>
              </a:rPr>
              <a:t> </a:t>
            </a:r>
            <a:r>
              <a:rPr lang="en" sz="2800">
                <a:solidFill>
                  <a:schemeClr val="dk1"/>
                </a:solidFill>
              </a:rPr>
              <a:t>SBI has a strong brand reputation and customer loyalty which clearly makes it difficult for other banks to attract customers.</a:t>
            </a:r>
            <a:endParaRPr sz="2800">
              <a:solidFill>
                <a:schemeClr val="dk1"/>
              </a:solidFill>
            </a:endParaRPr>
          </a:p>
          <a:p>
            <a:pPr marL="457200" lvl="0" indent="-366395" algn="l" rtl="0">
              <a:spcBef>
                <a:spcPts val="0"/>
              </a:spcBef>
              <a:spcAft>
                <a:spcPts val="0"/>
              </a:spcAft>
              <a:buClr>
                <a:schemeClr val="dk1"/>
              </a:buClr>
              <a:buSzPct val="95594"/>
              <a:buFont typeface="EB Garamond SemiBold"/>
              <a:buChar char="●"/>
            </a:pPr>
            <a:r>
              <a:rPr lang="en" sz="2929" u="sng">
                <a:solidFill>
                  <a:srgbClr val="FF0000"/>
                </a:solidFill>
                <a:latin typeface="EB Garamond SemiBold"/>
                <a:ea typeface="EB Garamond SemiBold"/>
                <a:cs typeface="EB Garamond SemiBold"/>
                <a:sym typeface="EB Garamond SemiBold"/>
              </a:rPr>
              <a:t>Overall Threat Level</a:t>
            </a:r>
            <a:r>
              <a:rPr lang="en" sz="2800">
                <a:solidFill>
                  <a:schemeClr val="dk1"/>
                </a:solidFill>
                <a:latin typeface="EB Garamond SemiBold"/>
                <a:ea typeface="EB Garamond SemiBold"/>
                <a:cs typeface="EB Garamond SemiBold"/>
                <a:sym typeface="EB Garamond SemiBold"/>
              </a:rPr>
              <a:t> :</a:t>
            </a:r>
            <a:r>
              <a:rPr lang="en" sz="2800">
                <a:solidFill>
                  <a:schemeClr val="dk1"/>
                </a:solidFill>
              </a:rPr>
              <a:t> LOW TO MODERATE</a:t>
            </a:r>
            <a:endParaRPr sz="2800">
              <a:solidFill>
                <a:schemeClr val="dk1"/>
              </a:solidFill>
            </a:endParaRPr>
          </a:p>
          <a:p>
            <a:pPr marL="1371600" lvl="0" indent="0" algn="l" rtl="0">
              <a:spcBef>
                <a:spcPts val="1200"/>
              </a:spcBef>
              <a:spcAft>
                <a:spcPts val="0"/>
              </a:spcAft>
              <a:buNone/>
            </a:pPr>
            <a:endParaRPr sz="2800">
              <a:solidFill>
                <a:schemeClr val="dk1"/>
              </a:solidFill>
              <a:latin typeface="EB Garamond SemiBold"/>
              <a:ea typeface="EB Garamond SemiBold"/>
              <a:cs typeface="EB Garamond SemiBold"/>
              <a:sym typeface="EB Garamond SemiBold"/>
            </a:endParaRPr>
          </a:p>
          <a:p>
            <a:pPr marL="914400" lvl="0" indent="0" algn="l" rtl="0">
              <a:spcBef>
                <a:spcPts val="1200"/>
              </a:spcBef>
              <a:spcAft>
                <a:spcPts val="1200"/>
              </a:spcAft>
              <a:buNone/>
            </a:pPr>
            <a:endParaRPr sz="280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EB Garamond SemiBold"/>
                <a:ea typeface="EB Garamond SemiBold"/>
                <a:cs typeface="EB Garamond SemiBold"/>
                <a:sym typeface="EB Garamond SemiBold"/>
              </a:rPr>
              <a:t>2. </a:t>
            </a:r>
            <a:r>
              <a:rPr lang="en">
                <a:latin typeface="Comic Sans MS"/>
                <a:ea typeface="Comic Sans MS"/>
                <a:cs typeface="Comic Sans MS"/>
                <a:sym typeface="Comic Sans MS"/>
              </a:rPr>
              <a:t>BARGAINING POWER OF SUPPLIERS :</a:t>
            </a:r>
            <a:endParaRPr>
              <a:latin typeface="Comic Sans MS"/>
              <a:ea typeface="Comic Sans MS"/>
              <a:cs typeface="Comic Sans MS"/>
              <a:sym typeface="Comic Sans MS"/>
            </a:endParaRPr>
          </a:p>
          <a:p>
            <a:pPr marL="0" lvl="0" indent="0" algn="l" rtl="0">
              <a:spcBef>
                <a:spcPts val="0"/>
              </a:spcBef>
              <a:spcAft>
                <a:spcPts val="0"/>
              </a:spcAft>
              <a:buNone/>
            </a:pPr>
            <a:endParaRPr>
              <a:latin typeface="EB Garamond SemiBold"/>
              <a:ea typeface="EB Garamond SemiBold"/>
              <a:cs typeface="EB Garamond SemiBold"/>
              <a:sym typeface="EB Garamond SemiBold"/>
            </a:endParaRPr>
          </a:p>
        </p:txBody>
      </p:sp>
      <p:sp>
        <p:nvSpPr>
          <p:cNvPr id="174" name="Google Shape;17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Clr>
                <a:schemeClr val="dk1"/>
              </a:buClr>
              <a:buSzPts val="1100"/>
              <a:buFont typeface="Arial"/>
              <a:buNone/>
            </a:pPr>
            <a:r>
              <a:rPr lang="en" sz="2300" u="sng">
                <a:solidFill>
                  <a:srgbClr val="FFFF00"/>
                </a:solidFill>
                <a:latin typeface="EB Garamond SemiBold"/>
                <a:ea typeface="EB Garamond SemiBold"/>
                <a:cs typeface="EB Garamond SemiBold"/>
                <a:sym typeface="EB Garamond SemiBold"/>
              </a:rPr>
              <a:t>Funding Sources</a:t>
            </a:r>
            <a:r>
              <a:rPr lang="en"/>
              <a:t>: </a:t>
            </a:r>
            <a:r>
              <a:rPr lang="en" sz="2100">
                <a:solidFill>
                  <a:schemeClr val="dk1"/>
                </a:solidFill>
              </a:rPr>
              <a:t>In banking, suppliers include depositors and investors.</a:t>
            </a:r>
            <a:r>
              <a:rPr lang="en" sz="1900">
                <a:solidFill>
                  <a:schemeClr val="dk1"/>
                </a:solidFill>
              </a:rPr>
              <a:t> </a:t>
            </a:r>
            <a:r>
              <a:rPr lang="en" sz="2100">
                <a:solidFill>
                  <a:schemeClr val="dk1"/>
                </a:solidFill>
              </a:rPr>
              <a:t>SBI, being a large institution, has various funding sources, which decreases individual supply power.</a:t>
            </a:r>
            <a:endParaRPr sz="2100">
              <a:solidFill>
                <a:schemeClr val="dk1"/>
              </a:solidFill>
            </a:endParaRPr>
          </a:p>
          <a:p>
            <a:pPr marL="0" lvl="0" indent="0" algn="l" rtl="0">
              <a:spcBef>
                <a:spcPts val="1200"/>
              </a:spcBef>
              <a:spcAft>
                <a:spcPts val="0"/>
              </a:spcAft>
              <a:buClr>
                <a:schemeClr val="dk1"/>
              </a:buClr>
              <a:buSzPts val="1100"/>
              <a:buFont typeface="Arial"/>
              <a:buNone/>
            </a:pPr>
            <a:r>
              <a:rPr lang="en" sz="2300" u="sng">
                <a:solidFill>
                  <a:srgbClr val="FFFF00"/>
                </a:solidFill>
                <a:latin typeface="EB Garamond SemiBold"/>
                <a:ea typeface="EB Garamond SemiBold"/>
                <a:cs typeface="EB Garamond SemiBold"/>
                <a:sym typeface="EB Garamond SemiBold"/>
              </a:rPr>
              <a:t>Regulatory Framework</a:t>
            </a:r>
            <a:r>
              <a:rPr lang="en" sz="2100" u="sng">
                <a:solidFill>
                  <a:srgbClr val="0000FF"/>
                </a:solidFill>
                <a:latin typeface="EB Garamond SemiBold"/>
                <a:ea typeface="EB Garamond SemiBold"/>
                <a:cs typeface="EB Garamond SemiBold"/>
                <a:sym typeface="EB Garamond SemiBold"/>
              </a:rPr>
              <a:t>:</a:t>
            </a:r>
            <a:r>
              <a:rPr lang="en"/>
              <a:t> </a:t>
            </a:r>
            <a:r>
              <a:rPr lang="en" sz="2100">
                <a:solidFill>
                  <a:schemeClr val="dk1"/>
                </a:solidFill>
              </a:rPr>
              <a:t>Regulations from the Reserve Bank of India (RBI) also affect the dynamics, as compliance costs can impact profitability.</a:t>
            </a:r>
            <a:endParaRPr sz="2100">
              <a:solidFill>
                <a:schemeClr val="dk1"/>
              </a:solidFill>
            </a:endParaRPr>
          </a:p>
          <a:p>
            <a:pPr marL="0" lvl="0" indent="0" algn="l" rtl="0">
              <a:spcBef>
                <a:spcPts val="1200"/>
              </a:spcBef>
              <a:spcAft>
                <a:spcPts val="0"/>
              </a:spcAft>
              <a:buClr>
                <a:schemeClr val="dk1"/>
              </a:buClr>
              <a:buSzPts val="1100"/>
              <a:buFont typeface="Arial"/>
              <a:buNone/>
            </a:pPr>
            <a:r>
              <a:rPr lang="en" sz="2400" u="sng">
                <a:solidFill>
                  <a:srgbClr val="FF0000"/>
                </a:solidFill>
                <a:latin typeface="EB Garamond SemiBold"/>
                <a:ea typeface="EB Garamond SemiBold"/>
                <a:cs typeface="EB Garamond SemiBold"/>
                <a:sym typeface="EB Garamond SemiBold"/>
              </a:rPr>
              <a:t>Overall Threat Level</a:t>
            </a:r>
            <a:r>
              <a:rPr lang="en"/>
              <a:t>: </a:t>
            </a:r>
            <a:r>
              <a:rPr lang="en" sz="2200">
                <a:solidFill>
                  <a:schemeClr val="dk1"/>
                </a:solidFill>
              </a:rPr>
              <a:t>LOW</a:t>
            </a:r>
            <a:endParaRPr sz="22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98925"/>
            <a:ext cx="8520600" cy="44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Members</a:t>
            </a:r>
            <a:endParaRPr/>
          </a:p>
        </p:txBody>
      </p:sp>
      <p:sp>
        <p:nvSpPr>
          <p:cNvPr id="70" name="Google Shape;70;p15"/>
          <p:cNvSpPr txBox="1">
            <a:spLocks noGrp="1"/>
          </p:cNvSpPr>
          <p:nvPr>
            <p:ph type="body" idx="1"/>
          </p:nvPr>
        </p:nvSpPr>
        <p:spPr>
          <a:xfrm>
            <a:off x="311700" y="726000"/>
            <a:ext cx="8520600" cy="4110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1. Sandeep Kumar(Leader) 24b0315</a:t>
            </a:r>
            <a:endParaRPr/>
          </a:p>
          <a:p>
            <a:pPr marL="0" lvl="0" indent="0" algn="l" rtl="0">
              <a:spcBef>
                <a:spcPts val="1200"/>
              </a:spcBef>
              <a:spcAft>
                <a:spcPts val="0"/>
              </a:spcAft>
              <a:buNone/>
            </a:pPr>
            <a:r>
              <a:rPr lang="en"/>
              <a:t>2. Rakshana Sundaram(Co Leader) 24b2428</a:t>
            </a:r>
            <a:endParaRPr/>
          </a:p>
          <a:p>
            <a:pPr marL="0" lvl="0" indent="0" algn="l" rtl="0">
              <a:spcBef>
                <a:spcPts val="1200"/>
              </a:spcBef>
              <a:spcAft>
                <a:spcPts val="0"/>
              </a:spcAft>
              <a:buNone/>
            </a:pPr>
            <a:r>
              <a:rPr lang="en"/>
              <a:t>3. Preisha Premal Desai 24b2472</a:t>
            </a:r>
            <a:endParaRPr/>
          </a:p>
          <a:p>
            <a:pPr marL="0" lvl="0" indent="0" algn="l" rtl="0">
              <a:spcBef>
                <a:spcPts val="1200"/>
              </a:spcBef>
              <a:spcAft>
                <a:spcPts val="0"/>
              </a:spcAft>
              <a:buNone/>
            </a:pPr>
            <a:r>
              <a:rPr lang="en"/>
              <a:t>4. Syed Mohammad Ali 24b1273</a:t>
            </a:r>
            <a:endParaRPr/>
          </a:p>
          <a:p>
            <a:pPr marL="0" lvl="0" indent="0" algn="l" rtl="0">
              <a:spcBef>
                <a:spcPts val="1200"/>
              </a:spcBef>
              <a:spcAft>
                <a:spcPts val="0"/>
              </a:spcAft>
              <a:buNone/>
            </a:pPr>
            <a:r>
              <a:rPr lang="en"/>
              <a:t>5. P H Mohit 24b1235</a:t>
            </a:r>
            <a:endParaRPr/>
          </a:p>
          <a:p>
            <a:pPr marL="0" lvl="0" indent="0" algn="l" rtl="0">
              <a:spcBef>
                <a:spcPts val="1200"/>
              </a:spcBef>
              <a:spcAft>
                <a:spcPts val="0"/>
              </a:spcAft>
              <a:buNone/>
            </a:pPr>
            <a:r>
              <a:rPr lang="en"/>
              <a:t>6. Sai Pranay Kumar Singh 24b1276</a:t>
            </a:r>
            <a:endParaRPr/>
          </a:p>
          <a:p>
            <a:pPr marL="0" lvl="0" indent="0" algn="l" rtl="0">
              <a:spcBef>
                <a:spcPts val="1200"/>
              </a:spcBef>
              <a:spcAft>
                <a:spcPts val="0"/>
              </a:spcAft>
              <a:buNone/>
            </a:pPr>
            <a:r>
              <a:rPr lang="en"/>
              <a:t>7. Jagtap Suyash Laxman 24b1251</a:t>
            </a:r>
            <a:endParaRPr/>
          </a:p>
          <a:p>
            <a:pPr marL="0" lvl="0" indent="0" algn="l" rtl="0">
              <a:spcBef>
                <a:spcPts val="1200"/>
              </a:spcBef>
              <a:spcAft>
                <a:spcPts val="0"/>
              </a:spcAft>
              <a:buNone/>
            </a:pPr>
            <a:r>
              <a:rPr lang="en"/>
              <a:t>8. Sumukh M G 24b1087</a:t>
            </a:r>
            <a:endParaRPr/>
          </a:p>
          <a:p>
            <a:pPr marL="0" lvl="0" indent="0" algn="l" rtl="0">
              <a:spcBef>
                <a:spcPts val="1200"/>
              </a:spcBef>
              <a:spcAft>
                <a:spcPts val="0"/>
              </a:spcAft>
              <a:buNone/>
            </a:pPr>
            <a:r>
              <a:rPr lang="en"/>
              <a:t>9. Arth Shivhare 24b2404</a:t>
            </a:r>
            <a:endParaRPr/>
          </a:p>
          <a:p>
            <a:pPr marL="0" lvl="0" indent="0" algn="l" rtl="0">
              <a:spcBef>
                <a:spcPts val="1200"/>
              </a:spcBef>
              <a:spcAft>
                <a:spcPts val="1200"/>
              </a:spcAft>
              <a:buNone/>
            </a:pPr>
            <a:r>
              <a:rPr lang="en"/>
              <a:t>10. Haripreeth Senthil Kumar Pichandi 24b0920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311700" y="397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ic Sans MS"/>
                <a:ea typeface="Comic Sans MS"/>
                <a:cs typeface="Comic Sans MS"/>
                <a:sym typeface="Comic Sans MS"/>
              </a:rPr>
              <a:t>3. BARGAINING POWER OF BUYERS :</a:t>
            </a:r>
            <a:endParaRPr>
              <a:latin typeface="Comic Sans MS"/>
              <a:ea typeface="Comic Sans MS"/>
              <a:cs typeface="Comic Sans MS"/>
              <a:sym typeface="Comic Sans MS"/>
            </a:endParaRPr>
          </a:p>
        </p:txBody>
      </p:sp>
      <p:sp>
        <p:nvSpPr>
          <p:cNvPr id="180" name="Google Shape;18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2200" u="sng">
                <a:solidFill>
                  <a:srgbClr val="FFFF00"/>
                </a:solidFill>
                <a:latin typeface="EB Garamond SemiBold"/>
                <a:ea typeface="EB Garamond SemiBold"/>
                <a:cs typeface="EB Garamond SemiBold"/>
                <a:sym typeface="EB Garamond SemiBold"/>
              </a:rPr>
              <a:t>Customer Options:</a:t>
            </a:r>
            <a:r>
              <a:rPr lang="en"/>
              <a:t> </a:t>
            </a:r>
            <a:r>
              <a:rPr lang="en" sz="2100">
                <a:solidFill>
                  <a:schemeClr val="dk1"/>
                </a:solidFill>
              </a:rPr>
              <a:t>With many banks offering similar products, customers have options, increasing their bargaining power.</a:t>
            </a:r>
            <a:endParaRPr sz="2100">
              <a:solidFill>
                <a:schemeClr val="dk1"/>
              </a:solidFill>
            </a:endParaRPr>
          </a:p>
          <a:p>
            <a:pPr marL="0" lvl="0" indent="0" algn="l" rtl="0">
              <a:spcBef>
                <a:spcPts val="1200"/>
              </a:spcBef>
              <a:spcAft>
                <a:spcPts val="0"/>
              </a:spcAft>
              <a:buClr>
                <a:schemeClr val="dk1"/>
              </a:buClr>
              <a:buSzPts val="1100"/>
              <a:buFont typeface="Arial"/>
              <a:buNone/>
            </a:pPr>
            <a:r>
              <a:rPr lang="en" sz="2200" u="sng">
                <a:solidFill>
                  <a:srgbClr val="FFFF00"/>
                </a:solidFill>
                <a:latin typeface="EB Garamond SemiBold"/>
                <a:ea typeface="EB Garamond SemiBold"/>
                <a:cs typeface="EB Garamond SemiBold"/>
                <a:sym typeface="EB Garamond SemiBold"/>
              </a:rPr>
              <a:t>Switching Costs</a:t>
            </a:r>
            <a:r>
              <a:rPr lang="en" sz="2100" u="sng">
                <a:solidFill>
                  <a:srgbClr val="0000FF"/>
                </a:solidFill>
                <a:latin typeface="EB Garamond SemiBold"/>
                <a:ea typeface="EB Garamond SemiBold"/>
                <a:cs typeface="EB Garamond SemiBold"/>
                <a:sym typeface="EB Garamond SemiBold"/>
              </a:rPr>
              <a:t>:</a:t>
            </a:r>
            <a:r>
              <a:rPr lang="en"/>
              <a:t> </a:t>
            </a:r>
            <a:r>
              <a:rPr lang="en" sz="2100">
                <a:solidFill>
                  <a:schemeClr val="dk1"/>
                </a:solidFill>
              </a:rPr>
              <a:t>While switching costs are relatively low, SBI’s extensive branch network and service offerings create some loyalty among customers.</a:t>
            </a:r>
            <a:endParaRPr sz="2100">
              <a:solidFill>
                <a:schemeClr val="dk1"/>
              </a:solidFill>
            </a:endParaRPr>
          </a:p>
          <a:p>
            <a:pPr marL="0" lvl="0" indent="0" algn="l" rtl="0">
              <a:spcBef>
                <a:spcPts val="1200"/>
              </a:spcBef>
              <a:spcAft>
                <a:spcPts val="0"/>
              </a:spcAft>
              <a:buClr>
                <a:schemeClr val="dk1"/>
              </a:buClr>
              <a:buSzPts val="1100"/>
              <a:buFont typeface="Arial"/>
              <a:buNone/>
            </a:pPr>
            <a:r>
              <a:rPr lang="en" sz="2200" u="sng">
                <a:solidFill>
                  <a:srgbClr val="FF0000"/>
                </a:solidFill>
                <a:latin typeface="EB Garamond SemiBold"/>
                <a:ea typeface="EB Garamond SemiBold"/>
                <a:cs typeface="EB Garamond SemiBold"/>
                <a:sym typeface="EB Garamond SemiBold"/>
              </a:rPr>
              <a:t>Overall Threat Level:</a:t>
            </a:r>
            <a:r>
              <a:rPr lang="en"/>
              <a:t> </a:t>
            </a:r>
            <a:r>
              <a:rPr lang="en" sz="2100">
                <a:solidFill>
                  <a:schemeClr val="dk1"/>
                </a:solidFill>
              </a:rPr>
              <a:t>MODERATE</a:t>
            </a:r>
            <a:endParaRPr sz="2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EB Garamond SemiBold"/>
                <a:ea typeface="EB Garamond SemiBold"/>
                <a:cs typeface="EB Garamond SemiBold"/>
                <a:sym typeface="EB Garamond SemiBold"/>
              </a:rPr>
              <a:t>4. </a:t>
            </a:r>
            <a:r>
              <a:rPr lang="en">
                <a:latin typeface="Comic Sans MS"/>
                <a:ea typeface="Comic Sans MS"/>
                <a:cs typeface="Comic Sans MS"/>
                <a:sym typeface="Comic Sans MS"/>
              </a:rPr>
              <a:t>THREAT OF SUBSTITUTE PRODUCTS :</a:t>
            </a:r>
            <a:endParaRPr>
              <a:latin typeface="Comic Sans MS"/>
              <a:ea typeface="Comic Sans MS"/>
              <a:cs typeface="Comic Sans MS"/>
              <a:sym typeface="Comic Sans MS"/>
            </a:endParaRPr>
          </a:p>
        </p:txBody>
      </p:sp>
      <p:sp>
        <p:nvSpPr>
          <p:cNvPr id="186" name="Google Shape;18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u="sng">
                <a:solidFill>
                  <a:srgbClr val="FFFF00"/>
                </a:solidFill>
                <a:latin typeface="EB Garamond SemiBold"/>
                <a:ea typeface="EB Garamond SemiBold"/>
                <a:cs typeface="EB Garamond SemiBold"/>
                <a:sym typeface="EB Garamond SemiBold"/>
              </a:rPr>
              <a:t>Alternate Financial Services </a:t>
            </a:r>
            <a:r>
              <a:rPr lang="en"/>
              <a:t>:</a:t>
            </a:r>
            <a:endParaRPr/>
          </a:p>
          <a:p>
            <a:pPr marL="0" lvl="0" indent="0" algn="l" rtl="0">
              <a:spcBef>
                <a:spcPts val="1200"/>
              </a:spcBef>
              <a:spcAft>
                <a:spcPts val="0"/>
              </a:spcAft>
              <a:buNone/>
            </a:pPr>
            <a:r>
              <a:rPr lang="en" sz="2100"/>
              <a:t>The rise of fintech companies, and non-banking financial companies (NBFCs) poses a threat as they offer alternative financial solutions.</a:t>
            </a:r>
            <a:endParaRPr sz="2100"/>
          </a:p>
          <a:p>
            <a:pPr marL="0" lvl="0" indent="0" algn="l" rtl="0">
              <a:spcBef>
                <a:spcPts val="1200"/>
              </a:spcBef>
              <a:spcAft>
                <a:spcPts val="1200"/>
              </a:spcAft>
              <a:buNone/>
            </a:pPr>
            <a:r>
              <a:rPr lang="en" sz="2300" u="sng">
                <a:solidFill>
                  <a:srgbClr val="FF0000"/>
                </a:solidFill>
                <a:latin typeface="EB Garamond SemiBold"/>
                <a:ea typeface="EB Garamond SemiBold"/>
                <a:cs typeface="EB Garamond SemiBold"/>
                <a:sym typeface="EB Garamond SemiBold"/>
              </a:rPr>
              <a:t>Overall Threat Level :</a:t>
            </a:r>
            <a:r>
              <a:rPr lang="en"/>
              <a:t> </a:t>
            </a:r>
            <a:r>
              <a:rPr lang="en" sz="2200"/>
              <a:t>MODERATE TO HIGH</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EB Garamond SemiBold"/>
                <a:ea typeface="EB Garamond SemiBold"/>
                <a:cs typeface="EB Garamond SemiBold"/>
                <a:sym typeface="EB Garamond SemiBold"/>
              </a:rPr>
              <a:t>5.</a:t>
            </a:r>
            <a:r>
              <a:rPr lang="en">
                <a:latin typeface="Comic Sans MS"/>
                <a:ea typeface="Comic Sans MS"/>
                <a:cs typeface="Comic Sans MS"/>
                <a:sym typeface="Comic Sans MS"/>
              </a:rPr>
              <a:t> INDUSTRY RIVALRY</a:t>
            </a:r>
            <a:r>
              <a:rPr lang="en">
                <a:latin typeface="EB Garamond SemiBold"/>
                <a:ea typeface="EB Garamond SemiBold"/>
                <a:cs typeface="EB Garamond SemiBold"/>
                <a:sym typeface="EB Garamond SemiBold"/>
              </a:rPr>
              <a:t> :</a:t>
            </a:r>
            <a:endParaRPr>
              <a:latin typeface="EB Garamond SemiBold"/>
              <a:ea typeface="EB Garamond SemiBold"/>
              <a:cs typeface="EB Garamond SemiBold"/>
              <a:sym typeface="EB Garamond SemiBold"/>
            </a:endParaRPr>
          </a:p>
        </p:txBody>
      </p:sp>
      <p:sp>
        <p:nvSpPr>
          <p:cNvPr id="192" name="Google Shape;19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2300" u="sng">
                <a:solidFill>
                  <a:srgbClr val="FFFF00"/>
                </a:solidFill>
                <a:latin typeface="EB Garamond SemiBold"/>
                <a:ea typeface="EB Garamond SemiBold"/>
                <a:cs typeface="EB Garamond SemiBold"/>
                <a:sym typeface="EB Garamond SemiBold"/>
              </a:rPr>
              <a:t>Competition:</a:t>
            </a:r>
            <a:r>
              <a:rPr lang="en"/>
              <a:t> </a:t>
            </a:r>
            <a:r>
              <a:rPr lang="en" sz="2200">
                <a:solidFill>
                  <a:schemeClr val="dk1"/>
                </a:solidFill>
              </a:rPr>
              <a:t>SBI faces intense competition from both public and private sector banks, as well as from emerging fintech firms.</a:t>
            </a:r>
            <a:endParaRPr sz="2200">
              <a:solidFill>
                <a:schemeClr val="dk1"/>
              </a:solidFill>
            </a:endParaRPr>
          </a:p>
          <a:p>
            <a:pPr marL="0" lvl="0" indent="0" algn="l" rtl="0">
              <a:spcBef>
                <a:spcPts val="1200"/>
              </a:spcBef>
              <a:spcAft>
                <a:spcPts val="0"/>
              </a:spcAft>
              <a:buClr>
                <a:schemeClr val="dk1"/>
              </a:buClr>
              <a:buSzPts val="1100"/>
              <a:buFont typeface="Arial"/>
              <a:buNone/>
            </a:pPr>
            <a:r>
              <a:rPr lang="en" sz="2300" u="sng">
                <a:solidFill>
                  <a:srgbClr val="FFFF00"/>
                </a:solidFill>
                <a:latin typeface="EB Garamond SemiBold"/>
                <a:ea typeface="EB Garamond SemiBold"/>
                <a:cs typeface="EB Garamond SemiBold"/>
                <a:sym typeface="EB Garamond SemiBold"/>
              </a:rPr>
              <a:t>Market Share:</a:t>
            </a:r>
            <a:r>
              <a:rPr lang="en"/>
              <a:t> </a:t>
            </a:r>
            <a:r>
              <a:rPr lang="en" sz="2200">
                <a:solidFill>
                  <a:schemeClr val="dk1"/>
                </a:solidFill>
              </a:rPr>
              <a:t>SBI holds a significant market share, but competition for loans, deposits, and other financial services remains fierce.</a:t>
            </a:r>
            <a:endParaRPr sz="2200">
              <a:solidFill>
                <a:schemeClr val="dk1"/>
              </a:solidFill>
            </a:endParaRPr>
          </a:p>
          <a:p>
            <a:pPr marL="0" lvl="0" indent="0" algn="l" rtl="0">
              <a:spcBef>
                <a:spcPts val="1200"/>
              </a:spcBef>
              <a:spcAft>
                <a:spcPts val="0"/>
              </a:spcAft>
              <a:buClr>
                <a:schemeClr val="dk1"/>
              </a:buClr>
              <a:buSzPts val="1100"/>
              <a:buFont typeface="Arial"/>
              <a:buNone/>
            </a:pPr>
            <a:r>
              <a:rPr lang="en" sz="2300" u="sng">
                <a:solidFill>
                  <a:srgbClr val="FF0000"/>
                </a:solidFill>
                <a:latin typeface="EB Garamond SemiBold"/>
                <a:ea typeface="EB Garamond SemiBold"/>
                <a:cs typeface="EB Garamond SemiBold"/>
                <a:sym typeface="EB Garamond SemiBold"/>
              </a:rPr>
              <a:t>Overall Threat Level:</a:t>
            </a:r>
            <a:r>
              <a:rPr lang="en"/>
              <a:t> </a:t>
            </a:r>
            <a:r>
              <a:rPr lang="en" sz="2100">
                <a:solidFill>
                  <a:schemeClr val="dk1"/>
                </a:solidFill>
              </a:rPr>
              <a:t> </a:t>
            </a:r>
            <a:r>
              <a:rPr lang="en" sz="2200">
                <a:solidFill>
                  <a:schemeClr val="dk1"/>
                </a:solidFill>
              </a:rPr>
              <a:t>HIGH</a:t>
            </a:r>
            <a:endParaRPr sz="22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125" y="0"/>
            <a:ext cx="9144000" cy="590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PESTEL ANALYSIS</a:t>
            </a:r>
            <a:endParaRPr>
              <a:latin typeface="Comic Sans MS"/>
              <a:ea typeface="Comic Sans MS"/>
              <a:cs typeface="Comic Sans MS"/>
              <a:sym typeface="Comic Sans MS"/>
            </a:endParaRPr>
          </a:p>
        </p:txBody>
      </p:sp>
      <p:sp>
        <p:nvSpPr>
          <p:cNvPr id="198" name="Google Shape;198;p36"/>
          <p:cNvSpPr txBox="1">
            <a:spLocks noGrp="1"/>
          </p:cNvSpPr>
          <p:nvPr>
            <p:ph type="body" idx="1"/>
          </p:nvPr>
        </p:nvSpPr>
        <p:spPr>
          <a:xfrm>
            <a:off x="-125" y="590400"/>
            <a:ext cx="9144000" cy="460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u="sng">
                <a:solidFill>
                  <a:srgbClr val="FF5050"/>
                </a:solidFill>
                <a:latin typeface="EB Garamond SemiBold"/>
                <a:ea typeface="EB Garamond SemiBold"/>
                <a:cs typeface="EB Garamond SemiBold"/>
                <a:sym typeface="EB Garamond SemiBold"/>
              </a:rPr>
              <a:t>Political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Government Regulations</a:t>
            </a:r>
            <a:r>
              <a:rPr lang="en" sz="1200">
                <a:solidFill>
                  <a:schemeClr val="dk1"/>
                </a:solidFill>
              </a:rPr>
              <a:t>: The banking sector in India is heavily regulated by the RBI. Changes in monetary policies,tax policies, interest rates, and banking regulations can directly impact SBI.</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Public Sector Bank</a:t>
            </a:r>
            <a:r>
              <a:rPr lang="en" sz="1200">
                <a:solidFill>
                  <a:schemeClr val="dk1"/>
                </a:solidFill>
              </a:rPr>
              <a:t>: SBI often aligns with government initiatives, such as the Pradhan Mantri Jan Dhan Yojana (PMJDY), which aims at providing financial services to unbanked populations. This scheme led SBI to open millions of zero-balance accounts.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Political Stability</a:t>
            </a:r>
            <a:r>
              <a:rPr lang="en" sz="1200">
                <a:solidFill>
                  <a:schemeClr val="dk1"/>
                </a:solidFill>
              </a:rPr>
              <a:t>: A stable political environment is crucial for banking stability. Political tensions or unrest can impact financial markets and the operations of the bank.</a:t>
            </a:r>
            <a:endParaRPr sz="1200">
              <a:solidFill>
                <a:schemeClr val="dk1"/>
              </a:solidFill>
            </a:endParaRPr>
          </a:p>
          <a:p>
            <a:pPr marL="0" lvl="0" indent="0" algn="l" rtl="0">
              <a:spcBef>
                <a:spcPts val="1200"/>
              </a:spcBef>
              <a:spcAft>
                <a:spcPts val="0"/>
              </a:spcAft>
              <a:buNone/>
            </a:pPr>
            <a:r>
              <a:rPr lang="en" sz="2000" u="sng">
                <a:solidFill>
                  <a:srgbClr val="FF5050"/>
                </a:solidFill>
                <a:latin typeface="EB Garamond SemiBold"/>
                <a:ea typeface="EB Garamond SemiBold"/>
                <a:cs typeface="EB Garamond SemiBold"/>
                <a:sym typeface="EB Garamond SemiBold"/>
              </a:rPr>
              <a:t>Economic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Interest Rates</a:t>
            </a:r>
            <a:r>
              <a:rPr lang="en" sz="1200">
                <a:solidFill>
                  <a:schemeClr val="dk1"/>
                </a:solidFill>
              </a:rPr>
              <a:t>: Fluctuations in interest rates can affect loan demand and profit margins. A lower interest rate environment may increase loan demand but compress net interest margins; Influences customer spending.</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Economic Growth</a:t>
            </a:r>
            <a:r>
              <a:rPr lang="en" sz="1200">
                <a:solidFill>
                  <a:schemeClr val="dk1"/>
                </a:solidFill>
              </a:rPr>
              <a:t>: The overall health of the Indian economy, including GDP growth, inflation rates, and unemployment levels, influences loan growth and non-performing assets (NPAs).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Exchange Rates</a:t>
            </a:r>
            <a:r>
              <a:rPr lang="en" sz="1200">
                <a:solidFill>
                  <a:schemeClr val="dk1"/>
                </a:solidFill>
              </a:rPr>
              <a:t>: For international transactions and foreign loans, exchange rate volatility can impact SBI's international operations and forex reserves.</a:t>
            </a:r>
            <a:endParaRPr sz="1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PESTEL ANALYSIS</a:t>
            </a:r>
            <a:endParaRPr>
              <a:latin typeface="Comic Sans MS"/>
              <a:ea typeface="Comic Sans MS"/>
              <a:cs typeface="Comic Sans MS"/>
              <a:sym typeface="Comic Sans MS"/>
            </a:endParaRPr>
          </a:p>
        </p:txBody>
      </p:sp>
      <p:sp>
        <p:nvSpPr>
          <p:cNvPr id="204" name="Google Shape;204;p37"/>
          <p:cNvSpPr txBox="1">
            <a:spLocks noGrp="1"/>
          </p:cNvSpPr>
          <p:nvPr>
            <p:ph type="body" idx="1"/>
          </p:nvPr>
        </p:nvSpPr>
        <p:spPr>
          <a:xfrm>
            <a:off x="0" y="610050"/>
            <a:ext cx="9144000" cy="441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u="sng">
                <a:solidFill>
                  <a:srgbClr val="FF5050"/>
                </a:solidFill>
                <a:latin typeface="EB Garamond SemiBold"/>
                <a:ea typeface="EB Garamond SemiBold"/>
                <a:cs typeface="EB Garamond SemiBold"/>
                <a:sym typeface="EB Garamond SemiBold"/>
              </a:rPr>
              <a:t>Social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Changing Customers Preferences</a:t>
            </a:r>
            <a:r>
              <a:rPr lang="en" sz="1200">
                <a:solidFill>
                  <a:schemeClr val="dk1"/>
                </a:solidFill>
              </a:rPr>
              <a:t>: With the rise of digital banking, more customers are moving away from traditional banking methods. For instance, SBI's YONO (You Only Need One) app</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Financial Inclusion</a:t>
            </a:r>
            <a:r>
              <a:rPr lang="en" sz="1200">
                <a:solidFill>
                  <a:schemeClr val="dk1"/>
                </a:solidFill>
              </a:rPr>
              <a:t>: SBI has a major role in promoting financial inclusion in rural and semi-urban areas as part of government and RBI initiatives. Eg. PMJDY</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Cultural Factors</a:t>
            </a:r>
            <a:r>
              <a:rPr lang="en" sz="1200">
                <a:solidFill>
                  <a:schemeClr val="dk1"/>
                </a:solidFill>
              </a:rPr>
              <a:t>: Savings and gold investments are culturally significant in India. SBI has launched specific products like gold loans and recurring deposit schemes that cater to these cultural preferences.</a:t>
            </a:r>
            <a:endParaRPr sz="1200">
              <a:solidFill>
                <a:schemeClr val="dk1"/>
              </a:solidFill>
            </a:endParaRPr>
          </a:p>
          <a:p>
            <a:pPr marL="0" lvl="0" indent="0" algn="l" rtl="0">
              <a:spcBef>
                <a:spcPts val="1200"/>
              </a:spcBef>
              <a:spcAft>
                <a:spcPts val="0"/>
              </a:spcAft>
              <a:buNone/>
            </a:pPr>
            <a:r>
              <a:rPr lang="en" sz="2000" u="sng">
                <a:solidFill>
                  <a:srgbClr val="FF5050"/>
                </a:solidFill>
                <a:latin typeface="EB Garamond SemiBold"/>
                <a:ea typeface="EB Garamond SemiBold"/>
                <a:cs typeface="EB Garamond SemiBold"/>
                <a:sym typeface="EB Garamond SemiBold"/>
              </a:rPr>
              <a:t>Technological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Digital Transformation</a:t>
            </a:r>
            <a:r>
              <a:rPr lang="en" sz="1200">
                <a:solidFill>
                  <a:schemeClr val="dk1"/>
                </a:solidFill>
              </a:rPr>
              <a:t>: The competition from fintech firms like Paytm and PhonePe has pressured SBI to enhance its digital offerings. The YONO app is a response to this trend to remain competitive.</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Cyber Security</a:t>
            </a:r>
            <a:r>
              <a:rPr lang="en" sz="1200">
                <a:solidFill>
                  <a:schemeClr val="dk1"/>
                </a:solidFill>
              </a:rPr>
              <a:t>: With increased digital transactions, cybersecurity threats are a major concern. SBI needs to invest in advanced security measures.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Mobile Banking and AI</a:t>
            </a:r>
            <a:r>
              <a:rPr lang="en" sz="1200">
                <a:solidFill>
                  <a:schemeClr val="dk1"/>
                </a:solidFill>
              </a:rPr>
              <a:t>: With a significant portion of the Indian population using smartphones, mobile banking and app-based solutions are crucial for reaching a wider audience; AI and Automation is being used to make this process more efficient. Eg. “SBI Intelligent Assistant” (SIA).</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465875" y="133100"/>
            <a:ext cx="914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PESTEL ANALYSIS</a:t>
            </a:r>
            <a:endParaRPr>
              <a:latin typeface="Comic Sans MS"/>
              <a:ea typeface="Comic Sans MS"/>
              <a:cs typeface="Comic Sans MS"/>
              <a:sym typeface="Comic Sans MS"/>
            </a:endParaRPr>
          </a:p>
        </p:txBody>
      </p:sp>
      <p:sp>
        <p:nvSpPr>
          <p:cNvPr id="210" name="Google Shape;210;p38"/>
          <p:cNvSpPr txBox="1">
            <a:spLocks noGrp="1"/>
          </p:cNvSpPr>
          <p:nvPr>
            <p:ph type="body" idx="1"/>
          </p:nvPr>
        </p:nvSpPr>
        <p:spPr>
          <a:xfrm>
            <a:off x="0" y="610050"/>
            <a:ext cx="9144000" cy="441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u="sng">
                <a:solidFill>
                  <a:srgbClr val="FF5050"/>
                </a:solidFill>
                <a:latin typeface="EB Garamond SemiBold"/>
                <a:ea typeface="EB Garamond SemiBold"/>
                <a:cs typeface="EB Garamond SemiBold"/>
                <a:sym typeface="EB Garamond SemiBold"/>
              </a:rPr>
              <a:t>Environmental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Sustainability</a:t>
            </a:r>
            <a:r>
              <a:rPr lang="en" sz="1200">
                <a:solidFill>
                  <a:schemeClr val="dk1"/>
                </a:solidFill>
              </a:rPr>
              <a:t>: SBI has committed to green banking practices, such as financing renewable energy projects. In 2021, it announced plans to finance solar energy projects worth billions to support India’s renewable energy goals.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Climate Change</a:t>
            </a:r>
            <a:r>
              <a:rPr lang="en" sz="1200">
                <a:solidFill>
                  <a:schemeClr val="dk1"/>
                </a:solidFill>
              </a:rPr>
              <a:t>: Natural disasters and climate change can affect banking operations, loan recovery, and credit risk, especially in agrarian and flood-prone areas. Eg. Floods and cyclones in Kerala, Odisha etc.</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Regulatory Push</a:t>
            </a:r>
            <a:r>
              <a:rPr lang="en" sz="1200">
                <a:solidFill>
                  <a:schemeClr val="dk1"/>
                </a:solidFill>
              </a:rPr>
              <a:t>: The RBI has encouraged banks to invest in green initiatives. In response, SBI issued the country's first green bonds in 2018, raising $650 million to finance eco-friendly projects.</a:t>
            </a:r>
            <a:endParaRPr sz="1200">
              <a:solidFill>
                <a:schemeClr val="dk1"/>
              </a:solidFill>
            </a:endParaRPr>
          </a:p>
          <a:p>
            <a:pPr marL="0" lvl="0" indent="0" algn="l" rtl="0">
              <a:spcBef>
                <a:spcPts val="1200"/>
              </a:spcBef>
              <a:spcAft>
                <a:spcPts val="0"/>
              </a:spcAft>
              <a:buNone/>
            </a:pPr>
            <a:r>
              <a:rPr lang="en" sz="2000" u="sng">
                <a:solidFill>
                  <a:srgbClr val="FF5050"/>
                </a:solidFill>
                <a:latin typeface="EB Garamond SemiBold"/>
                <a:ea typeface="EB Garamond SemiBold"/>
                <a:cs typeface="EB Garamond SemiBold"/>
                <a:sym typeface="EB Garamond SemiBold"/>
              </a:rPr>
              <a:t>Legal Factors:</a:t>
            </a:r>
            <a:endParaRPr sz="2000" u="sng">
              <a:solidFill>
                <a:srgbClr val="FF5050"/>
              </a:solidFill>
              <a:latin typeface="EB Garamond SemiBold"/>
              <a:ea typeface="EB Garamond SemiBold"/>
              <a:cs typeface="EB Garamond SemiBold"/>
              <a:sym typeface="EB Garamond SemiBold"/>
            </a:endParaRPr>
          </a:p>
          <a:p>
            <a:pPr marL="457200" lvl="0" indent="-304800" algn="l" rtl="0">
              <a:spcBef>
                <a:spcPts val="1200"/>
              </a:spcBef>
              <a:spcAft>
                <a:spcPts val="0"/>
              </a:spcAft>
              <a:buClr>
                <a:schemeClr val="dk1"/>
              </a:buClr>
              <a:buSzPts val="1200"/>
              <a:buChar char="●"/>
            </a:pPr>
            <a:r>
              <a:rPr lang="en" sz="1200" u="sng">
                <a:solidFill>
                  <a:schemeClr val="dk1"/>
                </a:solidFill>
              </a:rPr>
              <a:t>Banking Laws</a:t>
            </a:r>
            <a:r>
              <a:rPr lang="en" sz="1200">
                <a:solidFill>
                  <a:schemeClr val="dk1"/>
                </a:solidFill>
              </a:rPr>
              <a:t>: Compliance with banking and financial regulations is essential. The Banking Regulation Act, RBI guidelines, and anti-money laundering laws need strict adherence; KYC norms require SBI to update and verify customer details.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Consumer Protection Laws</a:t>
            </a:r>
            <a:r>
              <a:rPr lang="en" sz="1200">
                <a:solidFill>
                  <a:schemeClr val="dk1"/>
                </a:solidFill>
              </a:rPr>
              <a:t>: Ensuring the protection of consumer data and fair banking practices is important for maintaining consumer trust.</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Labour Laws</a:t>
            </a:r>
            <a:r>
              <a:rPr lang="en" sz="1200">
                <a:solidFill>
                  <a:schemeClr val="dk1"/>
                </a:solidFill>
              </a:rPr>
              <a:t>: Being a large employer, SBI needs to comply with employment laws, union regulations, and employee benefits policies.</a:t>
            </a:r>
            <a:endParaRPr sz="1200">
              <a:solidFill>
                <a:schemeClr val="dk1"/>
              </a:solidFill>
            </a:endParaRPr>
          </a:p>
          <a:p>
            <a:pPr marL="457200" lvl="0" indent="-304800" algn="l" rtl="0">
              <a:spcBef>
                <a:spcPts val="0"/>
              </a:spcBef>
              <a:spcAft>
                <a:spcPts val="0"/>
              </a:spcAft>
              <a:buClr>
                <a:schemeClr val="dk1"/>
              </a:buClr>
              <a:buSzPts val="1200"/>
              <a:buChar char="●"/>
            </a:pPr>
            <a:r>
              <a:rPr lang="en" sz="1200" u="sng">
                <a:solidFill>
                  <a:schemeClr val="dk1"/>
                </a:solidFill>
              </a:rPr>
              <a:t>Litigation Risks</a:t>
            </a:r>
            <a:r>
              <a:rPr lang="en" sz="1200">
                <a:solidFill>
                  <a:schemeClr val="dk1"/>
                </a:solidFill>
              </a:rPr>
              <a:t>: The bank faces potential legal challenges, including those related to loan defaults, mergers, or customer grievances.</a:t>
            </a:r>
            <a:endParaRPr sz="1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1509000" y="920375"/>
            <a:ext cx="6250200" cy="13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McKinsey's 7S Framework</a:t>
            </a:r>
            <a:endParaRPr sz="5000"/>
          </a:p>
        </p:txBody>
      </p:sp>
      <p:sp>
        <p:nvSpPr>
          <p:cNvPr id="216" name="Google Shape;216;p39"/>
          <p:cNvSpPr txBox="1"/>
          <p:nvPr/>
        </p:nvSpPr>
        <p:spPr>
          <a:xfrm>
            <a:off x="713100" y="2836325"/>
            <a:ext cx="7842000" cy="20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Two main objectives of SBI in the recent years that we are going to discuss:</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    </a:t>
            </a:r>
            <a:r>
              <a:rPr lang="en" sz="1600">
                <a:solidFill>
                  <a:schemeClr val="dk2"/>
                </a:solidFill>
              </a:rPr>
              <a:t>1. To become a major player in corporate and institutional lending.</a:t>
            </a:r>
            <a:endParaRPr sz="1600">
              <a:solidFill>
                <a:schemeClr val="dk2"/>
              </a:solidFill>
            </a:endParaRPr>
          </a:p>
          <a:p>
            <a:pPr marL="0" lvl="0" indent="0" algn="l" rtl="0">
              <a:spcBef>
                <a:spcPts val="0"/>
              </a:spcBef>
              <a:spcAft>
                <a:spcPts val="0"/>
              </a:spcAft>
              <a:buNone/>
            </a:pPr>
            <a:r>
              <a:rPr lang="en" sz="1600">
                <a:solidFill>
                  <a:schemeClr val="dk2"/>
                </a:solidFill>
              </a:rPr>
              <a:t>     2.To dominate the Digital Banking sector .</a:t>
            </a:r>
            <a:endParaRPr sz="1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0"/>
        <p:cNvGrpSpPr/>
        <p:nvPr/>
      </p:nvGrpSpPr>
      <p:grpSpPr>
        <a:xfrm>
          <a:off x="0" y="0"/>
          <a:ext cx="0" cy="0"/>
          <a:chOff x="0" y="0"/>
          <a:chExt cx="0" cy="0"/>
        </a:xfrm>
      </p:grpSpPr>
      <p:pic>
        <p:nvPicPr>
          <p:cNvPr id="221" name="Google Shape;221;p40"/>
          <p:cNvPicPr preferRelativeResize="0"/>
          <p:nvPr/>
        </p:nvPicPr>
        <p:blipFill>
          <a:blip r:embed="rId3">
            <a:alphaModFix/>
          </a:blip>
          <a:stretch>
            <a:fillRect/>
          </a:stretch>
        </p:blipFill>
        <p:spPr>
          <a:xfrm>
            <a:off x="1457325" y="134537"/>
            <a:ext cx="6229350" cy="4874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a:xfrm>
            <a:off x="311700" y="31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Strategy</a:t>
            </a:r>
            <a:endParaRPr sz="3420" b="1" u="sng"/>
          </a:p>
        </p:txBody>
      </p:sp>
      <p:sp>
        <p:nvSpPr>
          <p:cNvPr id="227" name="Google Shape;227;p41"/>
          <p:cNvSpPr txBox="1">
            <a:spLocks noGrp="1"/>
          </p:cNvSpPr>
          <p:nvPr>
            <p:ph type="body" idx="1"/>
          </p:nvPr>
        </p:nvSpPr>
        <p:spPr>
          <a:xfrm>
            <a:off x="472300" y="768425"/>
            <a:ext cx="8461800" cy="19896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endParaRPr/>
          </a:p>
          <a:p>
            <a:pPr marL="457200" lvl="0" indent="-343182" algn="l" rtl="0">
              <a:spcBef>
                <a:spcPts val="1200"/>
              </a:spcBef>
              <a:spcAft>
                <a:spcPts val="0"/>
              </a:spcAft>
              <a:buSzPct val="100000"/>
              <a:buAutoNum type="arabicPeriod"/>
            </a:pPr>
            <a:r>
              <a:rPr lang="en" sz="7217"/>
              <a:t>Digital Banking</a:t>
            </a:r>
            <a:endParaRPr sz="7217"/>
          </a:p>
          <a:p>
            <a:pPr marL="914400" lvl="1" indent="-336832" algn="l" rtl="0">
              <a:spcBef>
                <a:spcPts val="0"/>
              </a:spcBef>
              <a:spcAft>
                <a:spcPts val="0"/>
              </a:spcAft>
              <a:buSzPct val="100000"/>
              <a:buAutoNum type="alphaLcPeriod"/>
            </a:pPr>
            <a:r>
              <a:rPr lang="en" sz="6817"/>
              <a:t>Launch of YONO.</a:t>
            </a:r>
            <a:endParaRPr sz="6817"/>
          </a:p>
          <a:p>
            <a:pPr marL="914400" lvl="1" indent="-336832" algn="l" rtl="0">
              <a:spcBef>
                <a:spcPts val="0"/>
              </a:spcBef>
              <a:spcAft>
                <a:spcPts val="0"/>
              </a:spcAft>
              <a:buSzPct val="100000"/>
              <a:buAutoNum type="alphaLcPeriod"/>
            </a:pPr>
            <a:r>
              <a:rPr lang="en" sz="6817"/>
              <a:t>Introducing SIA (SBI Intelligence Assistant).</a:t>
            </a:r>
            <a:endParaRPr sz="6817"/>
          </a:p>
          <a:p>
            <a:pPr marL="457200" lvl="0" indent="-336832" algn="l" rtl="0">
              <a:spcBef>
                <a:spcPts val="0"/>
              </a:spcBef>
              <a:spcAft>
                <a:spcPts val="0"/>
              </a:spcAft>
              <a:buSzPct val="100000"/>
              <a:buAutoNum type="arabicPeriod"/>
            </a:pPr>
            <a:r>
              <a:rPr lang="en" sz="6817"/>
              <a:t>Institutional Lending</a:t>
            </a:r>
            <a:endParaRPr sz="6817"/>
          </a:p>
          <a:p>
            <a:pPr marL="914400" lvl="1" indent="-336832" algn="l" rtl="0">
              <a:spcBef>
                <a:spcPts val="0"/>
              </a:spcBef>
              <a:spcAft>
                <a:spcPts val="0"/>
              </a:spcAft>
              <a:buSzPct val="100000"/>
              <a:buAutoNum type="alphaLcPeriod"/>
            </a:pPr>
            <a:r>
              <a:rPr lang="en" sz="6817"/>
              <a:t>Partnership and Alliances</a:t>
            </a:r>
            <a:endParaRPr sz="6817"/>
          </a:p>
          <a:p>
            <a:pPr marL="914400" lvl="1" indent="-336832" algn="l" rtl="0">
              <a:spcBef>
                <a:spcPts val="0"/>
              </a:spcBef>
              <a:spcAft>
                <a:spcPts val="0"/>
              </a:spcAft>
              <a:buSzPct val="100000"/>
              <a:buAutoNum type="alphaLcPeriod"/>
            </a:pPr>
            <a:r>
              <a:rPr lang="en" sz="6817"/>
              <a:t>Aggressive Marketing and Outreach</a:t>
            </a:r>
            <a:endParaRPr sz="6817"/>
          </a:p>
          <a:p>
            <a:pPr marL="0" lvl="0" indent="0" algn="l" rtl="0">
              <a:spcBef>
                <a:spcPts val="1200"/>
              </a:spcBef>
              <a:spcAft>
                <a:spcPts val="0"/>
              </a:spcAft>
              <a:buNone/>
            </a:pPr>
            <a:r>
              <a:rPr lang="en" sz="6817"/>
              <a:t>	</a:t>
            </a:r>
            <a:endParaRPr sz="6817"/>
          </a:p>
          <a:p>
            <a:pPr marL="0" lvl="0" indent="0" algn="l" rtl="0">
              <a:spcBef>
                <a:spcPts val="1200"/>
              </a:spcBef>
              <a:spcAft>
                <a:spcPts val="0"/>
              </a:spcAft>
              <a:buNone/>
            </a:pPr>
            <a:endParaRPr sz="6817"/>
          </a:p>
          <a:p>
            <a:pPr marL="0" lvl="0" indent="0" algn="l" rtl="0">
              <a:spcBef>
                <a:spcPts val="1200"/>
              </a:spcBef>
              <a:spcAft>
                <a:spcPts val="1200"/>
              </a:spcAft>
              <a:buNone/>
            </a:pPr>
            <a:endParaRPr/>
          </a:p>
        </p:txBody>
      </p:sp>
      <p:pic>
        <p:nvPicPr>
          <p:cNvPr id="228" name="Google Shape;228;p41"/>
          <p:cNvPicPr preferRelativeResize="0"/>
          <p:nvPr/>
        </p:nvPicPr>
        <p:blipFill>
          <a:blip r:embed="rId3">
            <a:alphaModFix/>
          </a:blip>
          <a:stretch>
            <a:fillRect/>
          </a:stretch>
        </p:blipFill>
        <p:spPr>
          <a:xfrm>
            <a:off x="5938900" y="2937925"/>
            <a:ext cx="2162175" cy="2162175"/>
          </a:xfrm>
          <a:prstGeom prst="rect">
            <a:avLst/>
          </a:prstGeom>
          <a:noFill/>
          <a:ln>
            <a:noFill/>
          </a:ln>
        </p:spPr>
      </p:pic>
      <p:pic>
        <p:nvPicPr>
          <p:cNvPr id="229" name="Google Shape;229;p41"/>
          <p:cNvPicPr preferRelativeResize="0"/>
          <p:nvPr/>
        </p:nvPicPr>
        <p:blipFill>
          <a:blip r:embed="rId4">
            <a:alphaModFix/>
          </a:blip>
          <a:stretch>
            <a:fillRect/>
          </a:stretch>
        </p:blipFill>
        <p:spPr>
          <a:xfrm>
            <a:off x="743575" y="2758025"/>
            <a:ext cx="2967550" cy="2321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title"/>
          </p:nvPr>
        </p:nvSpPr>
        <p:spPr>
          <a:xfrm>
            <a:off x="246100" y="248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Structure</a:t>
            </a:r>
            <a:r>
              <a:rPr lang="en" sz="3020" b="1" u="sng">
                <a:solidFill>
                  <a:schemeClr val="lt1"/>
                </a:solidFill>
              </a:rPr>
              <a:t>:</a:t>
            </a:r>
            <a:endParaRPr sz="3020" b="1" u="sng">
              <a:solidFill>
                <a:schemeClr val="lt1"/>
              </a:solidFill>
            </a:endParaRPr>
          </a:p>
        </p:txBody>
      </p:sp>
      <p:pic>
        <p:nvPicPr>
          <p:cNvPr id="235" name="Google Shape;235;p42"/>
          <p:cNvPicPr preferRelativeResize="0"/>
          <p:nvPr/>
        </p:nvPicPr>
        <p:blipFill>
          <a:blip r:embed="rId3">
            <a:alphaModFix/>
          </a:blip>
          <a:stretch>
            <a:fillRect/>
          </a:stretch>
        </p:blipFill>
        <p:spPr>
          <a:xfrm>
            <a:off x="5273725" y="2472625"/>
            <a:ext cx="3870275" cy="1874975"/>
          </a:xfrm>
          <a:prstGeom prst="rect">
            <a:avLst/>
          </a:prstGeom>
          <a:noFill/>
          <a:ln>
            <a:noFill/>
          </a:ln>
        </p:spPr>
      </p:pic>
      <p:sp>
        <p:nvSpPr>
          <p:cNvPr id="236" name="Google Shape;236;p42"/>
          <p:cNvSpPr txBox="1">
            <a:spLocks noGrp="1"/>
          </p:cNvSpPr>
          <p:nvPr>
            <p:ph type="body" idx="1"/>
          </p:nvPr>
        </p:nvSpPr>
        <p:spPr>
          <a:xfrm>
            <a:off x="-97650" y="598288"/>
            <a:ext cx="7562400" cy="3640800"/>
          </a:xfrm>
          <a:prstGeom prst="rect">
            <a:avLst/>
          </a:prstGeom>
        </p:spPr>
        <p:txBody>
          <a:bodyPr spcFirstLastPara="1" wrap="square" lIns="91425" tIns="91425" rIns="91425" bIns="91425" anchor="t" anchorCtr="0">
            <a:noAutofit/>
          </a:bodyPr>
          <a:lstStyle/>
          <a:p>
            <a:pPr marL="457200" lvl="0" indent="0" algn="l" rtl="0">
              <a:lnSpc>
                <a:spcPct val="95000"/>
              </a:lnSpc>
              <a:spcBef>
                <a:spcPts val="0"/>
              </a:spcBef>
              <a:spcAft>
                <a:spcPts val="0"/>
              </a:spcAft>
              <a:buSzPts val="770"/>
              <a:buNone/>
            </a:pPr>
            <a:endParaRPr sz="1560"/>
          </a:p>
          <a:p>
            <a:pPr marL="457200" lvl="0" indent="-349250" algn="l" rtl="0">
              <a:lnSpc>
                <a:spcPct val="95000"/>
              </a:lnSpc>
              <a:spcBef>
                <a:spcPts val="1200"/>
              </a:spcBef>
              <a:spcAft>
                <a:spcPts val="0"/>
              </a:spcAft>
              <a:buSzPts val="1900"/>
              <a:buAutoNum type="arabicPeriod"/>
            </a:pPr>
            <a:r>
              <a:rPr lang="en" sz="1900"/>
              <a:t>For digital expansion</a:t>
            </a:r>
            <a:endParaRPr sz="1900"/>
          </a:p>
          <a:p>
            <a:pPr marL="914400" lvl="1" indent="-349250" algn="l" rtl="0">
              <a:lnSpc>
                <a:spcPct val="95000"/>
              </a:lnSpc>
              <a:spcBef>
                <a:spcPts val="0"/>
              </a:spcBef>
              <a:spcAft>
                <a:spcPts val="0"/>
              </a:spcAft>
              <a:buSzPts val="1900"/>
              <a:buAutoNum type="alphaLcPeriod"/>
            </a:pPr>
            <a:r>
              <a:rPr lang="en" sz="1900"/>
              <a:t>Appointing CDO (Chief Digital Officer).</a:t>
            </a:r>
            <a:endParaRPr sz="1900"/>
          </a:p>
          <a:p>
            <a:pPr marL="914400" lvl="1" indent="-349250" algn="l" rtl="0">
              <a:lnSpc>
                <a:spcPct val="95000"/>
              </a:lnSpc>
              <a:spcBef>
                <a:spcPts val="0"/>
              </a:spcBef>
              <a:spcAft>
                <a:spcPts val="0"/>
              </a:spcAft>
              <a:buSzPts val="1900"/>
              <a:buAutoNum type="alphaLcPeriod"/>
            </a:pPr>
            <a:r>
              <a:rPr lang="en" sz="1900"/>
              <a:t>Establishment of Digital Banking and Transformational Department.</a:t>
            </a:r>
            <a:endParaRPr sz="1900"/>
          </a:p>
          <a:p>
            <a:pPr marL="0" lvl="0" indent="0" algn="l" rtl="0">
              <a:lnSpc>
                <a:spcPct val="95000"/>
              </a:lnSpc>
              <a:spcBef>
                <a:spcPts val="1200"/>
              </a:spcBef>
              <a:spcAft>
                <a:spcPts val="0"/>
              </a:spcAft>
              <a:buNone/>
            </a:pPr>
            <a:endParaRPr sz="1900"/>
          </a:p>
          <a:p>
            <a:pPr marL="457200" lvl="0" indent="-349250" algn="l" rtl="0">
              <a:lnSpc>
                <a:spcPct val="95000"/>
              </a:lnSpc>
              <a:spcBef>
                <a:spcPts val="1200"/>
              </a:spcBef>
              <a:spcAft>
                <a:spcPts val="0"/>
              </a:spcAft>
              <a:buSzPts val="1900"/>
              <a:buAutoNum type="arabicPeriod"/>
            </a:pPr>
            <a:r>
              <a:rPr lang="en" sz="1900"/>
              <a:t>For Institutional lending</a:t>
            </a:r>
            <a:endParaRPr sz="1900"/>
          </a:p>
          <a:p>
            <a:pPr marL="914400" lvl="1" indent="-349250" algn="l" rtl="0">
              <a:lnSpc>
                <a:spcPct val="95000"/>
              </a:lnSpc>
              <a:spcBef>
                <a:spcPts val="0"/>
              </a:spcBef>
              <a:spcAft>
                <a:spcPts val="0"/>
              </a:spcAft>
              <a:buSzPts val="1900"/>
              <a:buAutoNum type="alphaLcPeriod"/>
            </a:pPr>
            <a:r>
              <a:rPr lang="en" sz="1900"/>
              <a:t>Creating assessment teams </a:t>
            </a:r>
            <a:endParaRPr sz="1900"/>
          </a:p>
          <a:p>
            <a:pPr marL="914400" lvl="1" indent="-349250" algn="l" rtl="0">
              <a:lnSpc>
                <a:spcPct val="95000"/>
              </a:lnSpc>
              <a:spcBef>
                <a:spcPts val="0"/>
              </a:spcBef>
              <a:spcAft>
                <a:spcPts val="0"/>
              </a:spcAft>
              <a:buSzPts val="1900"/>
              <a:buAutoNum type="alphaLcPeriod"/>
            </a:pPr>
            <a:r>
              <a:rPr lang="en" sz="1900"/>
              <a:t>Establishing a framework for evaluating </a:t>
            </a:r>
            <a:endParaRPr sz="1900"/>
          </a:p>
          <a:p>
            <a:pPr marL="1371600" lvl="2" indent="-349250" algn="l" rtl="0">
              <a:lnSpc>
                <a:spcPct val="95000"/>
              </a:lnSpc>
              <a:spcBef>
                <a:spcPts val="0"/>
              </a:spcBef>
              <a:spcAft>
                <a:spcPts val="0"/>
              </a:spcAft>
              <a:buSzPts val="1900"/>
              <a:buAutoNum type="romanLcPeriod"/>
            </a:pPr>
            <a:r>
              <a:rPr lang="en" sz="1900"/>
              <a:t>Project viability</a:t>
            </a:r>
            <a:endParaRPr sz="1900"/>
          </a:p>
          <a:p>
            <a:pPr marL="1371600" lvl="2" indent="-349250" algn="l" rtl="0">
              <a:lnSpc>
                <a:spcPct val="95000"/>
              </a:lnSpc>
              <a:spcBef>
                <a:spcPts val="0"/>
              </a:spcBef>
              <a:spcAft>
                <a:spcPts val="0"/>
              </a:spcAft>
              <a:buSzPts val="1900"/>
              <a:buAutoNum type="romanLcPeriod"/>
            </a:pPr>
            <a:r>
              <a:rPr lang="en" sz="1900"/>
              <a:t>Financial risks</a:t>
            </a:r>
            <a:endParaRPr sz="1900"/>
          </a:p>
          <a:p>
            <a:pPr marL="1371600" lvl="2" indent="-349250" algn="l" rtl="0">
              <a:lnSpc>
                <a:spcPct val="95000"/>
              </a:lnSpc>
              <a:spcBef>
                <a:spcPts val="0"/>
              </a:spcBef>
              <a:spcAft>
                <a:spcPts val="0"/>
              </a:spcAft>
              <a:buSzPts val="1900"/>
              <a:buAutoNum type="romanLcPeriod"/>
            </a:pPr>
            <a:r>
              <a:rPr lang="en" sz="1900"/>
              <a:t>Potential returns</a:t>
            </a:r>
            <a:endParaRPr sz="1900"/>
          </a:p>
          <a:p>
            <a:pPr marL="914400" lvl="0" indent="0" algn="l" rtl="0">
              <a:lnSpc>
                <a:spcPct val="95000"/>
              </a:lnSpc>
              <a:spcBef>
                <a:spcPts val="1200"/>
              </a:spcBef>
              <a:spcAft>
                <a:spcPts val="1200"/>
              </a:spcAft>
              <a:buSzPts val="770"/>
              <a:buNone/>
            </a:pPr>
            <a:endParaRPr sz="149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1880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b="1">
                <a:latin typeface="Times New Roman"/>
                <a:ea typeface="Times New Roman"/>
                <a:cs typeface="Times New Roman"/>
                <a:sym typeface="Times New Roman"/>
              </a:rPr>
              <a:t>SWOT Analysis of SBI</a:t>
            </a:r>
            <a:endParaRPr sz="342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248200" y="26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00" b="1" u="sng"/>
              <a:t>System</a:t>
            </a:r>
            <a:r>
              <a:rPr lang="en" sz="3000" b="1"/>
              <a:t>:</a:t>
            </a:r>
            <a:endParaRPr sz="3000" b="1"/>
          </a:p>
        </p:txBody>
      </p:sp>
      <p:sp>
        <p:nvSpPr>
          <p:cNvPr id="242" name="Google Shape;242;p43"/>
          <p:cNvSpPr txBox="1">
            <a:spLocks noGrp="1"/>
          </p:cNvSpPr>
          <p:nvPr>
            <p:ph type="body" idx="1"/>
          </p:nvPr>
        </p:nvSpPr>
        <p:spPr>
          <a:xfrm>
            <a:off x="468000" y="1021025"/>
            <a:ext cx="8208000" cy="3416400"/>
          </a:xfrm>
          <a:prstGeom prst="rect">
            <a:avLst/>
          </a:prstGeom>
        </p:spPr>
        <p:txBody>
          <a:bodyPr spcFirstLastPara="1" wrap="square" lIns="91425" tIns="91425" rIns="91425" bIns="91425" anchor="t" anchorCtr="0">
            <a:normAutofit lnSpcReduction="20000"/>
          </a:bodyPr>
          <a:lstStyle/>
          <a:p>
            <a:pPr marL="457200" lvl="0" indent="-349250" algn="l" rtl="0">
              <a:lnSpc>
                <a:spcPct val="95000"/>
              </a:lnSpc>
              <a:spcBef>
                <a:spcPts val="0"/>
              </a:spcBef>
              <a:spcAft>
                <a:spcPts val="0"/>
              </a:spcAft>
              <a:buSzPts val="1900"/>
              <a:buAutoNum type="arabicPeriod"/>
            </a:pPr>
            <a:r>
              <a:rPr lang="en" sz="2068"/>
              <a:t>For digital expansion:</a:t>
            </a:r>
            <a:endParaRPr sz="2068"/>
          </a:p>
          <a:p>
            <a:pPr marL="914400" lvl="1" indent="-359960" algn="l" rtl="0">
              <a:lnSpc>
                <a:spcPct val="95000"/>
              </a:lnSpc>
              <a:spcBef>
                <a:spcPts val="0"/>
              </a:spcBef>
              <a:spcAft>
                <a:spcPts val="0"/>
              </a:spcAft>
              <a:buSzPts val="2069"/>
              <a:buAutoNum type="alphaLcPeriod"/>
            </a:pPr>
            <a:r>
              <a:rPr lang="en" sz="2068"/>
              <a:t>Revamping IT infra and cloud adoption</a:t>
            </a:r>
            <a:endParaRPr sz="2068"/>
          </a:p>
          <a:p>
            <a:pPr marL="914400" lvl="1" indent="-359960" algn="l" rtl="0">
              <a:lnSpc>
                <a:spcPct val="95000"/>
              </a:lnSpc>
              <a:spcBef>
                <a:spcPts val="0"/>
              </a:spcBef>
              <a:spcAft>
                <a:spcPts val="0"/>
              </a:spcAft>
              <a:buSzPts val="2069"/>
              <a:buAutoNum type="alphaLcPeriod"/>
            </a:pPr>
            <a:r>
              <a:rPr lang="en" sz="2068"/>
              <a:t>Creating dedicated cybersecurity development teams.</a:t>
            </a:r>
            <a:endParaRPr sz="2068"/>
          </a:p>
          <a:p>
            <a:pPr marL="0" lvl="0" indent="0" algn="l" rtl="0">
              <a:lnSpc>
                <a:spcPct val="95000"/>
              </a:lnSpc>
              <a:spcBef>
                <a:spcPts val="1200"/>
              </a:spcBef>
              <a:spcAft>
                <a:spcPts val="0"/>
              </a:spcAft>
              <a:buNone/>
            </a:pPr>
            <a:endParaRPr sz="2068"/>
          </a:p>
          <a:p>
            <a:pPr marL="457200" lvl="0" indent="-349250" algn="l" rtl="0">
              <a:lnSpc>
                <a:spcPct val="95000"/>
              </a:lnSpc>
              <a:spcBef>
                <a:spcPts val="1200"/>
              </a:spcBef>
              <a:spcAft>
                <a:spcPts val="0"/>
              </a:spcAft>
              <a:buSzPts val="1900"/>
              <a:buAutoNum type="arabicPeriod"/>
            </a:pPr>
            <a:r>
              <a:rPr lang="en" sz="1998"/>
              <a:t>For Institutional lending</a:t>
            </a:r>
            <a:endParaRPr sz="1998"/>
          </a:p>
          <a:p>
            <a:pPr marL="914400" lvl="1" indent="-359960" algn="l" rtl="0">
              <a:lnSpc>
                <a:spcPct val="95000"/>
              </a:lnSpc>
              <a:spcBef>
                <a:spcPts val="0"/>
              </a:spcBef>
              <a:spcAft>
                <a:spcPts val="0"/>
              </a:spcAft>
              <a:buSzPts val="2069"/>
              <a:buAutoNum type="alphaLcPeriod"/>
            </a:pPr>
            <a:r>
              <a:rPr lang="en" sz="2068"/>
              <a:t>Adopting Automation and AI</a:t>
            </a:r>
            <a:endParaRPr sz="2068"/>
          </a:p>
          <a:p>
            <a:pPr marL="914400" lvl="1" indent="-359960" algn="l" rtl="0">
              <a:lnSpc>
                <a:spcPct val="95000"/>
              </a:lnSpc>
              <a:spcBef>
                <a:spcPts val="0"/>
              </a:spcBef>
              <a:spcAft>
                <a:spcPts val="0"/>
              </a:spcAft>
              <a:buSzPts val="2069"/>
              <a:buAutoNum type="alphaLcPeriod"/>
            </a:pPr>
            <a:r>
              <a:rPr lang="en" sz="2068"/>
              <a:t>Adopting Data analytics for less bias</a:t>
            </a:r>
            <a:endParaRPr sz="2068"/>
          </a:p>
          <a:p>
            <a:pPr marL="0" lvl="0" indent="0" algn="l" rtl="0">
              <a:lnSpc>
                <a:spcPct val="95000"/>
              </a:lnSpc>
              <a:spcBef>
                <a:spcPts val="1200"/>
              </a:spcBef>
              <a:spcAft>
                <a:spcPts val="0"/>
              </a:spcAft>
              <a:buNone/>
            </a:pPr>
            <a:endParaRPr sz="1968"/>
          </a:p>
          <a:p>
            <a:pPr marL="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Shared Values:</a:t>
            </a:r>
            <a:endParaRPr sz="3020" b="1" u="sng"/>
          </a:p>
        </p:txBody>
      </p:sp>
      <p:sp>
        <p:nvSpPr>
          <p:cNvPr id="248" name="Google Shape;248;p44"/>
          <p:cNvSpPr txBox="1">
            <a:spLocks noGrp="1"/>
          </p:cNvSpPr>
          <p:nvPr>
            <p:ph type="body" idx="1"/>
          </p:nvPr>
        </p:nvSpPr>
        <p:spPr>
          <a:xfrm>
            <a:off x="592775" y="1122700"/>
            <a:ext cx="7836900" cy="3383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AutoNum type="arabicPeriod"/>
            </a:pPr>
            <a:r>
              <a:rPr lang="en" sz="2100"/>
              <a:t>The digital expansion emphasizes SBI’s vision to become “</a:t>
            </a:r>
            <a:r>
              <a:rPr lang="en" sz="2100" b="1">
                <a:solidFill>
                  <a:schemeClr val="dk1"/>
                </a:solidFill>
              </a:rPr>
              <a:t>THE BANKER TO EVERY INDIAN</a:t>
            </a:r>
            <a:r>
              <a:rPr lang="en" sz="2100"/>
              <a:t>”.</a:t>
            </a:r>
            <a:endParaRPr sz="2900"/>
          </a:p>
          <a:p>
            <a:pPr marL="0" lvl="0" indent="0" algn="l" rtl="0">
              <a:spcBef>
                <a:spcPts val="1200"/>
              </a:spcBef>
              <a:spcAft>
                <a:spcPts val="0"/>
              </a:spcAft>
              <a:buNone/>
            </a:pPr>
            <a:endParaRPr sz="2900"/>
          </a:p>
          <a:p>
            <a:pPr marL="457200" lvl="0" indent="-349250" algn="l" rtl="0">
              <a:spcBef>
                <a:spcPts val="1200"/>
              </a:spcBef>
              <a:spcAft>
                <a:spcPts val="0"/>
              </a:spcAft>
              <a:buSzPts val="1900"/>
              <a:buAutoNum type="arabicPeriod"/>
            </a:pPr>
            <a:r>
              <a:rPr lang="en" sz="1900"/>
              <a:t>In order to become a global leader , it has to strengthen its corporate lending and institutional lending.</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Style:</a:t>
            </a:r>
            <a:endParaRPr sz="3020" b="1" u="sng"/>
          </a:p>
        </p:txBody>
      </p:sp>
      <p:sp>
        <p:nvSpPr>
          <p:cNvPr id="254" name="Google Shape;254;p45"/>
          <p:cNvSpPr txBox="1">
            <a:spLocks noGrp="1"/>
          </p:cNvSpPr>
          <p:nvPr>
            <p:ph type="body" idx="1"/>
          </p:nvPr>
        </p:nvSpPr>
        <p:spPr>
          <a:xfrm>
            <a:off x="498600" y="1152475"/>
            <a:ext cx="8333700" cy="3850500"/>
          </a:xfrm>
          <a:prstGeom prst="rect">
            <a:avLst/>
          </a:prstGeom>
        </p:spPr>
        <p:txBody>
          <a:bodyPr spcFirstLastPara="1" wrap="square" lIns="91425" tIns="91425" rIns="91425" bIns="91425" anchor="t" anchorCtr="0">
            <a:normAutofit/>
          </a:bodyPr>
          <a:lstStyle/>
          <a:p>
            <a:pPr marL="457200" lvl="0" indent="-356629" algn="l" rtl="0">
              <a:spcBef>
                <a:spcPts val="0"/>
              </a:spcBef>
              <a:spcAft>
                <a:spcPts val="0"/>
              </a:spcAft>
              <a:buSzPts val="2016"/>
              <a:buAutoNum type="arabicPeriod"/>
            </a:pPr>
            <a:r>
              <a:rPr lang="en" sz="2016"/>
              <a:t>Customer Centric Approach.</a:t>
            </a:r>
            <a:endParaRPr sz="2016"/>
          </a:p>
          <a:p>
            <a:pPr marL="0" lvl="0" indent="0" algn="l" rtl="0">
              <a:spcBef>
                <a:spcPts val="1200"/>
              </a:spcBef>
              <a:spcAft>
                <a:spcPts val="0"/>
              </a:spcAft>
              <a:buNone/>
            </a:pPr>
            <a:endParaRPr sz="2016"/>
          </a:p>
          <a:p>
            <a:pPr marL="457200" lvl="0" indent="-356629" algn="l" rtl="0">
              <a:spcBef>
                <a:spcPts val="1200"/>
              </a:spcBef>
              <a:spcAft>
                <a:spcPts val="0"/>
              </a:spcAft>
              <a:buSzPts val="2016"/>
              <a:buAutoNum type="arabicPeriod"/>
            </a:pPr>
            <a:r>
              <a:rPr lang="en" sz="2016"/>
              <a:t>Strategic and Transformational Management.</a:t>
            </a:r>
            <a:endParaRPr sz="2016"/>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Skill:</a:t>
            </a:r>
            <a:endParaRPr sz="3020" b="1" u="sng"/>
          </a:p>
        </p:txBody>
      </p:sp>
      <p:sp>
        <p:nvSpPr>
          <p:cNvPr id="260" name="Google Shape;260;p46"/>
          <p:cNvSpPr txBox="1">
            <a:spLocks noGrp="1"/>
          </p:cNvSpPr>
          <p:nvPr>
            <p:ph type="body" idx="1"/>
          </p:nvPr>
        </p:nvSpPr>
        <p:spPr>
          <a:xfrm>
            <a:off x="469150" y="1017725"/>
            <a:ext cx="8520600" cy="3551400"/>
          </a:xfrm>
          <a:prstGeom prst="rect">
            <a:avLst/>
          </a:prstGeom>
        </p:spPr>
        <p:txBody>
          <a:bodyPr spcFirstLastPara="1" wrap="square" lIns="91425" tIns="91425" rIns="91425" bIns="91425" anchor="t" anchorCtr="0">
            <a:normAutofit/>
          </a:bodyPr>
          <a:lstStyle/>
          <a:p>
            <a:pPr marL="457200" lvl="0" indent="-353610" algn="l" rtl="0">
              <a:lnSpc>
                <a:spcPct val="95000"/>
              </a:lnSpc>
              <a:spcBef>
                <a:spcPts val="0"/>
              </a:spcBef>
              <a:spcAft>
                <a:spcPts val="0"/>
              </a:spcAft>
              <a:buSzPts val="1969"/>
              <a:buAutoNum type="arabicPeriod"/>
            </a:pPr>
            <a:r>
              <a:rPr lang="en" sz="1968"/>
              <a:t>In accordance to its digital expansion , SBI has started training its employees in :</a:t>
            </a:r>
            <a:endParaRPr sz="1968"/>
          </a:p>
          <a:p>
            <a:pPr marL="1828800" lvl="1" indent="-353610" algn="l" rtl="0">
              <a:lnSpc>
                <a:spcPct val="95000"/>
              </a:lnSpc>
              <a:spcBef>
                <a:spcPts val="0"/>
              </a:spcBef>
              <a:spcAft>
                <a:spcPts val="0"/>
              </a:spcAft>
              <a:buSzPts val="1969"/>
              <a:buAutoNum type="alphaLcPeriod"/>
            </a:pPr>
            <a:r>
              <a:rPr lang="en" sz="1968"/>
              <a:t>Using banking platforms , mobile apps &amp; other tech tools</a:t>
            </a:r>
            <a:endParaRPr sz="1968"/>
          </a:p>
          <a:p>
            <a:pPr marL="1828800" lvl="1" indent="-353610" algn="l" rtl="0">
              <a:lnSpc>
                <a:spcPct val="95000"/>
              </a:lnSpc>
              <a:spcBef>
                <a:spcPts val="0"/>
              </a:spcBef>
              <a:spcAft>
                <a:spcPts val="0"/>
              </a:spcAft>
              <a:buSzPts val="1969"/>
              <a:buAutoNum type="alphaLcPeriod"/>
            </a:pPr>
            <a:r>
              <a:rPr lang="en" sz="1968"/>
              <a:t>Data analytics</a:t>
            </a:r>
            <a:endParaRPr sz="1968"/>
          </a:p>
          <a:p>
            <a:pPr marL="1828800" lvl="1" indent="-353610" algn="l" rtl="0">
              <a:lnSpc>
                <a:spcPct val="95000"/>
              </a:lnSpc>
              <a:spcBef>
                <a:spcPts val="0"/>
              </a:spcBef>
              <a:spcAft>
                <a:spcPts val="0"/>
              </a:spcAft>
              <a:buSzPts val="1969"/>
              <a:buAutoNum type="alphaLcPeriod"/>
            </a:pPr>
            <a:r>
              <a:rPr lang="en" sz="1968"/>
              <a:t>To gain expertise over AI and ML.</a:t>
            </a:r>
            <a:endParaRPr sz="1968"/>
          </a:p>
          <a:p>
            <a:pPr marL="0" lvl="0" indent="0" algn="l" rtl="0">
              <a:lnSpc>
                <a:spcPct val="95000"/>
              </a:lnSpc>
              <a:spcBef>
                <a:spcPts val="1200"/>
              </a:spcBef>
              <a:spcAft>
                <a:spcPts val="0"/>
              </a:spcAft>
              <a:buNone/>
            </a:pPr>
            <a:endParaRPr sz="1968"/>
          </a:p>
          <a:p>
            <a:pPr marL="457200" lvl="0" indent="-353610" algn="l" rtl="0">
              <a:lnSpc>
                <a:spcPct val="95000"/>
              </a:lnSpc>
              <a:spcBef>
                <a:spcPts val="1200"/>
              </a:spcBef>
              <a:spcAft>
                <a:spcPts val="0"/>
              </a:spcAft>
              <a:buSzPts val="1969"/>
              <a:buAutoNum type="arabicPeriod"/>
            </a:pPr>
            <a:r>
              <a:rPr lang="en" sz="1968"/>
              <a:t>To improve its lending , SBI has developed courses such as:</a:t>
            </a:r>
            <a:endParaRPr sz="1968"/>
          </a:p>
          <a:p>
            <a:pPr marL="1828800" lvl="1" indent="-353610" algn="l" rtl="0">
              <a:lnSpc>
                <a:spcPct val="95000"/>
              </a:lnSpc>
              <a:spcBef>
                <a:spcPts val="0"/>
              </a:spcBef>
              <a:spcAft>
                <a:spcPts val="0"/>
              </a:spcAft>
              <a:buSzPts val="1969"/>
              <a:buAutoNum type="alphaLcPeriod"/>
            </a:pPr>
            <a:r>
              <a:rPr lang="en" sz="1968"/>
              <a:t>Financial Modelling </a:t>
            </a:r>
            <a:endParaRPr sz="1968"/>
          </a:p>
          <a:p>
            <a:pPr marL="1828800" lvl="1" indent="-353610" algn="l" rtl="0">
              <a:lnSpc>
                <a:spcPct val="95000"/>
              </a:lnSpc>
              <a:spcBef>
                <a:spcPts val="0"/>
              </a:spcBef>
              <a:spcAft>
                <a:spcPts val="0"/>
              </a:spcAft>
              <a:buSzPts val="1969"/>
              <a:buAutoNum type="alphaLcPeriod"/>
            </a:pPr>
            <a:r>
              <a:rPr lang="en" sz="1968"/>
              <a:t>Due diligence</a:t>
            </a:r>
            <a:endParaRPr sz="1968"/>
          </a:p>
          <a:p>
            <a:pPr marL="1828800" lvl="1" indent="-353610" algn="l" rtl="0">
              <a:lnSpc>
                <a:spcPct val="95000"/>
              </a:lnSpc>
              <a:spcBef>
                <a:spcPts val="0"/>
              </a:spcBef>
              <a:spcAft>
                <a:spcPts val="0"/>
              </a:spcAft>
              <a:buSzPts val="1969"/>
              <a:buAutoNum type="alphaLcPeriod"/>
            </a:pPr>
            <a:r>
              <a:rPr lang="en" sz="1968"/>
              <a:t>Advanced project evaluation technique</a:t>
            </a:r>
            <a:endParaRPr sz="1968"/>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7"/>
          <p:cNvPicPr preferRelativeResize="0"/>
          <p:nvPr/>
        </p:nvPicPr>
        <p:blipFill>
          <a:blip r:embed="rId3">
            <a:alphaModFix/>
          </a:blip>
          <a:stretch>
            <a:fillRect/>
          </a:stretch>
        </p:blipFill>
        <p:spPr>
          <a:xfrm>
            <a:off x="5077575" y="1531224"/>
            <a:ext cx="3754726" cy="1785350"/>
          </a:xfrm>
          <a:prstGeom prst="rect">
            <a:avLst/>
          </a:prstGeom>
          <a:noFill/>
          <a:ln>
            <a:noFill/>
          </a:ln>
        </p:spPr>
      </p:pic>
      <p:sp>
        <p:nvSpPr>
          <p:cNvPr id="266" name="Google Shape;26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u="sng"/>
              <a:t>Staff:</a:t>
            </a:r>
            <a:endParaRPr sz="3020" b="1" u="sng"/>
          </a:p>
        </p:txBody>
      </p:sp>
      <p:sp>
        <p:nvSpPr>
          <p:cNvPr id="267" name="Google Shape;267;p47"/>
          <p:cNvSpPr txBox="1">
            <a:spLocks noGrp="1"/>
          </p:cNvSpPr>
          <p:nvPr>
            <p:ph type="body" idx="1"/>
          </p:nvPr>
        </p:nvSpPr>
        <p:spPr>
          <a:xfrm>
            <a:off x="311700" y="1075350"/>
            <a:ext cx="8333700" cy="3882600"/>
          </a:xfrm>
          <a:prstGeom prst="rect">
            <a:avLst/>
          </a:prstGeom>
        </p:spPr>
        <p:txBody>
          <a:bodyPr spcFirstLastPara="1" wrap="square" lIns="91425" tIns="91425" rIns="91425" bIns="91425" anchor="t" anchorCtr="0">
            <a:normAutofit fontScale="85000" lnSpcReduction="20000"/>
          </a:bodyPr>
          <a:lstStyle/>
          <a:p>
            <a:pPr marL="457200" lvl="0" indent="-337425" algn="l" rtl="0">
              <a:spcBef>
                <a:spcPts val="0"/>
              </a:spcBef>
              <a:spcAft>
                <a:spcPts val="0"/>
              </a:spcAft>
              <a:buSzPct val="100000"/>
              <a:buAutoNum type="arabicPeriod"/>
            </a:pPr>
            <a:r>
              <a:rPr lang="en" sz="2016"/>
              <a:t>To strengthen its technological capabilities, SBI has started recruiting specialists in :</a:t>
            </a:r>
            <a:endParaRPr sz="2016"/>
          </a:p>
          <a:p>
            <a:pPr marL="914400" lvl="1" indent="-338892" algn="l" rtl="0">
              <a:spcBef>
                <a:spcPts val="0"/>
              </a:spcBef>
              <a:spcAft>
                <a:spcPts val="0"/>
              </a:spcAft>
              <a:buSzPct val="100000"/>
              <a:buAutoNum type="alphaLcPeriod"/>
            </a:pPr>
            <a:r>
              <a:rPr lang="en" sz="2043"/>
              <a:t>Cybersecurity.</a:t>
            </a:r>
            <a:endParaRPr sz="2043"/>
          </a:p>
          <a:p>
            <a:pPr marL="914400" lvl="1" indent="-338892" algn="l" rtl="0">
              <a:spcBef>
                <a:spcPts val="0"/>
              </a:spcBef>
              <a:spcAft>
                <a:spcPts val="0"/>
              </a:spcAft>
              <a:buSzPct val="100000"/>
              <a:buAutoNum type="alphaLcPeriod"/>
            </a:pPr>
            <a:r>
              <a:rPr lang="en" sz="2043"/>
              <a:t>AI.</a:t>
            </a:r>
            <a:endParaRPr sz="2043"/>
          </a:p>
          <a:p>
            <a:pPr marL="914400" lvl="1" indent="-338892" algn="l" rtl="0">
              <a:spcBef>
                <a:spcPts val="0"/>
              </a:spcBef>
              <a:spcAft>
                <a:spcPts val="0"/>
              </a:spcAft>
              <a:buSzPct val="100000"/>
              <a:buAutoNum type="alphaLcPeriod"/>
            </a:pPr>
            <a:r>
              <a:rPr lang="en" sz="2043"/>
              <a:t>Blockchain.</a:t>
            </a:r>
            <a:endParaRPr sz="2043"/>
          </a:p>
          <a:p>
            <a:pPr marL="914400" lvl="1" indent="-338892" algn="l" rtl="0">
              <a:spcBef>
                <a:spcPts val="0"/>
              </a:spcBef>
              <a:spcAft>
                <a:spcPts val="0"/>
              </a:spcAft>
              <a:buSzPct val="100000"/>
              <a:buAutoNum type="alphaLcPeriod"/>
            </a:pPr>
            <a:r>
              <a:rPr lang="en" sz="2043"/>
              <a:t>Digital product development.</a:t>
            </a:r>
            <a:endParaRPr sz="2043"/>
          </a:p>
          <a:p>
            <a:pPr marL="0" lvl="0" indent="0" algn="l" rtl="0">
              <a:spcBef>
                <a:spcPts val="1200"/>
              </a:spcBef>
              <a:spcAft>
                <a:spcPts val="0"/>
              </a:spcAft>
              <a:buNone/>
            </a:pPr>
            <a:r>
              <a:rPr lang="en" sz="2043"/>
              <a:t> </a:t>
            </a:r>
            <a:endParaRPr sz="2043"/>
          </a:p>
          <a:p>
            <a:pPr marL="0" lvl="0" indent="0" algn="l" rtl="0">
              <a:spcBef>
                <a:spcPts val="1200"/>
              </a:spcBef>
              <a:spcAft>
                <a:spcPts val="0"/>
              </a:spcAft>
              <a:buNone/>
            </a:pPr>
            <a:endParaRPr sz="2043"/>
          </a:p>
          <a:p>
            <a:pPr marL="457200" lvl="0" indent="-338454" algn="l" rtl="0">
              <a:spcBef>
                <a:spcPts val="1200"/>
              </a:spcBef>
              <a:spcAft>
                <a:spcPts val="0"/>
              </a:spcAft>
              <a:buSzPct val="100000"/>
              <a:buAutoNum type="arabicPeriod"/>
            </a:pPr>
            <a:r>
              <a:rPr lang="en" sz="2035"/>
              <a:t>SBI is increasingly using lateral recruitment to bring in professionals with experience in:</a:t>
            </a:r>
            <a:endParaRPr sz="2035"/>
          </a:p>
          <a:p>
            <a:pPr marL="914400" lvl="1" indent="-342026" algn="l" rtl="0">
              <a:spcBef>
                <a:spcPts val="0"/>
              </a:spcBef>
              <a:spcAft>
                <a:spcPts val="0"/>
              </a:spcAft>
              <a:buSzPct val="100000"/>
              <a:buAutoNum type="alphaLcPeriod"/>
            </a:pPr>
            <a:r>
              <a:rPr lang="en" sz="2101"/>
              <a:t>Corporate banking.</a:t>
            </a:r>
            <a:endParaRPr sz="2101"/>
          </a:p>
          <a:p>
            <a:pPr marL="914400" lvl="1" indent="-342026" algn="l" rtl="0">
              <a:spcBef>
                <a:spcPts val="0"/>
              </a:spcBef>
              <a:spcAft>
                <a:spcPts val="0"/>
              </a:spcAft>
              <a:buSzPct val="100000"/>
              <a:buAutoNum type="alphaLcPeriod"/>
            </a:pPr>
            <a:r>
              <a:rPr lang="en" sz="2101"/>
              <a:t>Project finance.</a:t>
            </a:r>
            <a:endParaRPr sz="2101"/>
          </a:p>
          <a:p>
            <a:pPr marL="914400" lvl="1" indent="-342026" algn="l" rtl="0">
              <a:spcBef>
                <a:spcPts val="0"/>
              </a:spcBef>
              <a:spcAft>
                <a:spcPts val="0"/>
              </a:spcAft>
              <a:buSzPct val="100000"/>
              <a:buAutoNum type="alphaLcPeriod"/>
            </a:pPr>
            <a:r>
              <a:rPr lang="en" sz="2101"/>
              <a:t>Risk management.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VRIO (Value,Rarity,Imitability and Organization)</a:t>
            </a:r>
            <a:endParaRPr b="1" u="sng"/>
          </a:p>
        </p:txBody>
      </p:sp>
      <p:sp>
        <p:nvSpPr>
          <p:cNvPr id="273" name="Google Shape;27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&gt;&gt;VRIO framework is a strategic analysis tool that examines a company’s resources and capabilities to identify potential competitive advantages.</a:t>
            </a:r>
            <a:endParaRPr/>
          </a:p>
          <a:p>
            <a:pPr marL="0" lvl="0" indent="0" algn="l" rtl="0">
              <a:spcBef>
                <a:spcPts val="1200"/>
              </a:spcBef>
              <a:spcAft>
                <a:spcPts val="0"/>
              </a:spcAft>
              <a:buNone/>
            </a:pPr>
            <a:r>
              <a:rPr lang="en"/>
              <a:t>VALUE:SBI has significant value in its vast network,customer base and brand recognition,especially in india.</a:t>
            </a:r>
            <a:endParaRPr/>
          </a:p>
          <a:p>
            <a:pPr marL="0" lvl="0" indent="0" algn="l" rtl="0">
              <a:spcBef>
                <a:spcPts val="1200"/>
              </a:spcBef>
              <a:spcAft>
                <a:spcPts val="0"/>
              </a:spcAft>
              <a:buNone/>
            </a:pPr>
            <a:r>
              <a:rPr lang="en"/>
              <a:t>RARITY:The scale and reach of SBI,as a public sector bank with government backing,are rare in india.</a:t>
            </a:r>
            <a:endParaRPr/>
          </a:p>
          <a:p>
            <a:pPr marL="0" lvl="0" indent="0" algn="l" rtl="0">
              <a:spcBef>
                <a:spcPts val="1200"/>
              </a:spcBef>
              <a:spcAft>
                <a:spcPts val="0"/>
              </a:spcAft>
              <a:buNone/>
            </a:pPr>
            <a:r>
              <a:rPr lang="en"/>
              <a:t>IMITABILITY:While SBI’s digital services and some aspects of its banking products could be imitated,the sheer scale of its infrastructure,customer loyalty and government support are hard to replicate.</a:t>
            </a:r>
            <a:endParaRPr/>
          </a:p>
          <a:p>
            <a:pPr marL="0" lvl="0" indent="0" algn="l" rtl="0">
              <a:spcBef>
                <a:spcPts val="1200"/>
              </a:spcBef>
              <a:spcAft>
                <a:spcPts val="1200"/>
              </a:spcAft>
              <a:buNone/>
            </a:pPr>
            <a:r>
              <a:rPr lang="en"/>
              <a:t>ORGANIZATION:SBI is well-organized to capture value from its resources,with a structured approach to risk management,digital initiatives, and talent acquisition.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9"/>
          <p:cNvPicPr preferRelativeResize="0"/>
          <p:nvPr/>
        </p:nvPicPr>
        <p:blipFill>
          <a:blip r:embed="rId3">
            <a:alphaModFix/>
          </a:blip>
          <a:stretch>
            <a:fillRect/>
          </a:stretch>
        </p:blipFill>
        <p:spPr>
          <a:xfrm>
            <a:off x="311625" y="306700"/>
            <a:ext cx="8442900" cy="453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body" idx="1"/>
          </p:nvPr>
        </p:nvSpPr>
        <p:spPr>
          <a:xfrm>
            <a:off x="311700" y="251300"/>
            <a:ext cx="8520600" cy="482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300" b="1">
                <a:solidFill>
                  <a:schemeClr val="dk1"/>
                </a:solidFill>
              </a:rPr>
              <a:t>Strengths:-</a:t>
            </a:r>
            <a:endParaRPr sz="2300" b="1">
              <a:solidFill>
                <a:schemeClr val="dk1"/>
              </a:solidFill>
            </a:endParaRPr>
          </a:p>
          <a:p>
            <a:pPr marL="457200" lvl="0" indent="-342900" algn="l" rtl="0">
              <a:spcBef>
                <a:spcPts val="1200"/>
              </a:spcBef>
              <a:spcAft>
                <a:spcPts val="0"/>
              </a:spcAft>
              <a:buSzPts val="1800"/>
              <a:buChar char="●"/>
            </a:pPr>
            <a:r>
              <a:rPr lang="en"/>
              <a:t>Market Leadership and extensive branch network.</a:t>
            </a: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0" lvl="0" indent="0" algn="ctr" rtl="0">
              <a:lnSpc>
                <a:spcPct val="100000"/>
              </a:lnSpc>
              <a:spcBef>
                <a:spcPts val="1200"/>
              </a:spcBef>
              <a:spcAft>
                <a:spcPts val="0"/>
              </a:spcAft>
              <a:buNone/>
            </a:pPr>
            <a:r>
              <a:rPr lang="en" sz="1100"/>
              <a:t>                                                                        </a:t>
            </a:r>
            <a:r>
              <a:rPr lang="en" sz="1316"/>
              <a:t>  </a:t>
            </a:r>
            <a:endParaRPr/>
          </a:p>
          <a:p>
            <a:pPr marL="45720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Diversified Product portfolio.</a:t>
            </a:r>
            <a:endParaRPr/>
          </a:p>
          <a:p>
            <a:pPr marL="914400" lvl="1" indent="-323850" algn="l" rtl="0">
              <a:spcBef>
                <a:spcPts val="1000"/>
              </a:spcBef>
              <a:spcAft>
                <a:spcPts val="0"/>
              </a:spcAft>
              <a:buSzPts val="1500"/>
              <a:buChar char="○"/>
            </a:pPr>
            <a:r>
              <a:rPr lang="en" sz="1500"/>
              <a:t>SBI offers a wide range of financial products, including retail and corporate banking, insurance, investment banking, mutual funds, and more. This diversification helps in managing risk and catering to different customer segments.</a:t>
            </a:r>
            <a:endParaRPr/>
          </a:p>
        </p:txBody>
      </p:sp>
      <p:pic>
        <p:nvPicPr>
          <p:cNvPr id="81" name="Google Shape;81;p17"/>
          <p:cNvPicPr preferRelativeResize="0"/>
          <p:nvPr/>
        </p:nvPicPr>
        <p:blipFill>
          <a:blip r:embed="rId3">
            <a:alphaModFix/>
          </a:blip>
          <a:stretch>
            <a:fillRect/>
          </a:stretch>
        </p:blipFill>
        <p:spPr>
          <a:xfrm>
            <a:off x="1217500" y="1240975"/>
            <a:ext cx="3354501" cy="2159950"/>
          </a:xfrm>
          <a:prstGeom prst="rect">
            <a:avLst/>
          </a:prstGeom>
          <a:noFill/>
          <a:ln>
            <a:noFill/>
          </a:ln>
        </p:spPr>
      </p:pic>
      <p:sp>
        <p:nvSpPr>
          <p:cNvPr id="82" name="Google Shape;82;p17"/>
          <p:cNvSpPr txBox="1"/>
          <p:nvPr/>
        </p:nvSpPr>
        <p:spPr>
          <a:xfrm>
            <a:off x="4334550" y="2091600"/>
            <a:ext cx="3288000" cy="4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Net interest income </a:t>
            </a:r>
            <a:endParaRPr sz="1800">
              <a:solidFill>
                <a:schemeClr val="dk1"/>
              </a:solidFill>
            </a:endParaRPr>
          </a:p>
          <a:p>
            <a:pPr marL="457200" lvl="0" indent="0" algn="l" rtl="0">
              <a:lnSpc>
                <a:spcPct val="115000"/>
              </a:lnSpc>
              <a:spcBef>
                <a:spcPts val="0"/>
              </a:spcBef>
              <a:spcAft>
                <a:spcPts val="0"/>
              </a:spcAft>
              <a:buNone/>
            </a:pPr>
            <a:endParaRPr sz="2016">
              <a:solidFill>
                <a:schemeClr val="dk1"/>
              </a:solidFill>
            </a:endParaRPr>
          </a:p>
          <a:p>
            <a:pPr marL="0" lvl="0" indent="0" algn="l" rtl="0">
              <a:spcBef>
                <a:spcPts val="1200"/>
              </a:spcBef>
              <a:spcAft>
                <a:spcPts val="0"/>
              </a:spcAft>
              <a:buNone/>
            </a:pP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body" idx="1"/>
          </p:nvPr>
        </p:nvSpPr>
        <p:spPr>
          <a:xfrm>
            <a:off x="311700" y="109050"/>
            <a:ext cx="8520600" cy="492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662" b="1">
                <a:solidFill>
                  <a:schemeClr val="dk1"/>
                </a:solidFill>
              </a:rPr>
              <a:t>Weakness:-</a:t>
            </a:r>
            <a:endParaRPr sz="2662" b="1">
              <a:solidFill>
                <a:schemeClr val="dk1"/>
              </a:solidFill>
            </a:endParaRPr>
          </a:p>
          <a:p>
            <a:pPr marL="457200" lvl="0" indent="-334327" algn="l" rtl="0">
              <a:lnSpc>
                <a:spcPct val="150000"/>
              </a:lnSpc>
              <a:spcBef>
                <a:spcPts val="1200"/>
              </a:spcBef>
              <a:spcAft>
                <a:spcPts val="0"/>
              </a:spcAft>
              <a:buClr>
                <a:srgbClr val="ECECEC"/>
              </a:buClr>
              <a:buSzPct val="94736"/>
              <a:buChar char="●"/>
            </a:pPr>
            <a:r>
              <a:rPr lang="en" sz="1900">
                <a:solidFill>
                  <a:srgbClr val="ECECEC"/>
                </a:solidFill>
              </a:rPr>
              <a:t>Large number of employees.</a:t>
            </a:r>
            <a:r>
              <a:rPr lang="en">
                <a:solidFill>
                  <a:srgbClr val="ECECEC"/>
                </a:solidFill>
              </a:rPr>
              <a:t>                                                            </a:t>
            </a:r>
            <a:endParaRPr>
              <a:solidFill>
                <a:srgbClr val="ECECEC"/>
              </a:solidFill>
            </a:endParaRPr>
          </a:p>
          <a:p>
            <a:pPr marL="914400" lvl="1" indent="-331390" algn="l" rtl="0">
              <a:lnSpc>
                <a:spcPct val="150000"/>
              </a:lnSpc>
              <a:spcBef>
                <a:spcPts val="0"/>
              </a:spcBef>
              <a:spcAft>
                <a:spcPts val="0"/>
              </a:spcAft>
              <a:buClr>
                <a:srgbClr val="ECECEC"/>
              </a:buClr>
              <a:buSzPct val="100000"/>
              <a:buChar char="○"/>
            </a:pPr>
            <a:r>
              <a:rPr lang="en" sz="1750">
                <a:solidFill>
                  <a:srgbClr val="ECECEC"/>
                </a:solidFill>
              </a:rPr>
              <a:t>SBI employs around 2.46 lakh individuals globally, with a vast branch network and outreach, even in international markets​. In contrast, HDFC Bank employs about 1.21 lakh people, indicating that private banks operate with relatively fewer employees, emphasizing higher productivity per employee​.</a:t>
            </a:r>
            <a:endParaRPr sz="1750">
              <a:solidFill>
                <a:srgbClr val="ECECEC"/>
              </a:solidFill>
            </a:endParaRPr>
          </a:p>
          <a:p>
            <a:pPr marL="457200" lvl="0" indent="-340201" algn="l" rtl="0">
              <a:lnSpc>
                <a:spcPct val="150000"/>
              </a:lnSpc>
              <a:spcBef>
                <a:spcPts val="1000"/>
              </a:spcBef>
              <a:spcAft>
                <a:spcPts val="0"/>
              </a:spcAft>
              <a:buClr>
                <a:schemeClr val="dk1"/>
              </a:buClr>
              <a:buSzPct val="100000"/>
              <a:buChar char="●"/>
            </a:pPr>
            <a:r>
              <a:rPr lang="en" sz="1900">
                <a:solidFill>
                  <a:srgbClr val="ECECEC"/>
                </a:solidFill>
                <a:highlight>
                  <a:schemeClr val="lt1"/>
                </a:highlight>
              </a:rPr>
              <a:t>High NPAs (Non-Performing Assets): </a:t>
            </a:r>
            <a:endParaRPr sz="1900">
              <a:solidFill>
                <a:srgbClr val="ECECEC"/>
              </a:solidFill>
              <a:highlight>
                <a:schemeClr val="lt1"/>
              </a:highlight>
            </a:endParaRPr>
          </a:p>
          <a:p>
            <a:pPr marL="914400" lvl="1" indent="-318303" algn="l" rtl="0">
              <a:spcBef>
                <a:spcPts val="1000"/>
              </a:spcBef>
              <a:spcAft>
                <a:spcPts val="0"/>
              </a:spcAft>
              <a:buClr>
                <a:srgbClr val="ECECEC"/>
              </a:buClr>
              <a:buSzPct val="93854"/>
              <a:buChar char="○"/>
            </a:pPr>
            <a:r>
              <a:rPr lang="en" sz="1627">
                <a:solidFill>
                  <a:srgbClr val="ECECEC"/>
                </a:solidFill>
                <a:highlight>
                  <a:schemeClr val="lt1"/>
                </a:highlight>
              </a:rPr>
              <a:t>SBI has historically faced challenges with high levels of NPAs. This affects profitability and requires higher provisioning.</a:t>
            </a:r>
            <a:endParaRPr sz="1627">
              <a:solidFill>
                <a:srgbClr val="ECECEC"/>
              </a:solidFill>
              <a:highlight>
                <a:schemeClr val="lt1"/>
              </a:highlight>
            </a:endParaRPr>
          </a:p>
          <a:p>
            <a:pPr marL="914400" lvl="1" indent="-324177" algn="l" rtl="0">
              <a:spcBef>
                <a:spcPts val="1000"/>
              </a:spcBef>
              <a:spcAft>
                <a:spcPts val="0"/>
              </a:spcAft>
              <a:buClr>
                <a:srgbClr val="ECECEC"/>
              </a:buClr>
              <a:buSzPct val="100000"/>
              <a:buChar char="○"/>
            </a:pPr>
            <a:r>
              <a:rPr lang="en" sz="1627">
                <a:solidFill>
                  <a:srgbClr val="ECECEC"/>
                </a:solidFill>
                <a:highlight>
                  <a:schemeClr val="lt1"/>
                </a:highlight>
              </a:rPr>
              <a:t>SBI’s Gross NPAs dropped to 2.78% as of March 2023, a significant improvement from 10.91% in 2018. </a:t>
            </a:r>
            <a:endParaRPr sz="1627">
              <a:solidFill>
                <a:srgbClr val="ECECEC"/>
              </a:solidFill>
              <a:highlight>
                <a:schemeClr val="lt1"/>
              </a:highlight>
            </a:endParaRPr>
          </a:p>
          <a:p>
            <a:pPr marL="914400" lvl="1" indent="-324177" algn="l" rtl="0">
              <a:spcBef>
                <a:spcPts val="1000"/>
              </a:spcBef>
              <a:spcAft>
                <a:spcPts val="0"/>
              </a:spcAft>
              <a:buClr>
                <a:srgbClr val="ECECEC"/>
              </a:buClr>
              <a:buSzPct val="100000"/>
              <a:buChar char="○"/>
            </a:pPr>
            <a:r>
              <a:rPr lang="en" sz="1627">
                <a:solidFill>
                  <a:srgbClr val="ECECEC"/>
                </a:solidFill>
                <a:highlight>
                  <a:schemeClr val="lt1"/>
                </a:highlight>
              </a:rPr>
              <a:t>Some popular NPAs of SBI</a:t>
            </a:r>
            <a:endParaRPr sz="1627">
              <a:solidFill>
                <a:srgbClr val="ECECEC"/>
              </a:solidFill>
              <a:highlight>
                <a:schemeClr val="lt1"/>
              </a:highlight>
            </a:endParaRPr>
          </a:p>
          <a:p>
            <a:pPr marL="1371600" lvl="2" indent="-324177" algn="l" rtl="0">
              <a:spcBef>
                <a:spcPts val="0"/>
              </a:spcBef>
              <a:spcAft>
                <a:spcPts val="0"/>
              </a:spcAft>
              <a:buClr>
                <a:srgbClr val="ECECEC"/>
              </a:buClr>
              <a:buSzPct val="100000"/>
              <a:buChar char="■"/>
            </a:pPr>
            <a:r>
              <a:rPr lang="en" sz="1627">
                <a:solidFill>
                  <a:srgbClr val="ECECEC"/>
                </a:solidFill>
                <a:highlight>
                  <a:schemeClr val="lt1"/>
                </a:highlight>
              </a:rPr>
              <a:t>MTNL (Declared NPA on Oct 5,2024)</a:t>
            </a:r>
            <a:endParaRPr sz="1627">
              <a:solidFill>
                <a:srgbClr val="ECECEC"/>
              </a:solidFill>
              <a:highlight>
                <a:schemeClr val="lt1"/>
              </a:highlight>
            </a:endParaRPr>
          </a:p>
          <a:p>
            <a:pPr marL="1371600" lvl="2" indent="-324177" algn="l" rtl="0">
              <a:spcBef>
                <a:spcPts val="0"/>
              </a:spcBef>
              <a:spcAft>
                <a:spcPts val="0"/>
              </a:spcAft>
              <a:buClr>
                <a:srgbClr val="ECECEC"/>
              </a:buClr>
              <a:buSzPct val="100000"/>
              <a:buChar char="■"/>
            </a:pPr>
            <a:r>
              <a:rPr lang="en" sz="1627">
                <a:solidFill>
                  <a:srgbClr val="ECECEC"/>
                </a:solidFill>
                <a:highlight>
                  <a:schemeClr val="lt1"/>
                </a:highlight>
              </a:rPr>
              <a:t>Kingfisher airlines</a:t>
            </a:r>
            <a:endParaRPr sz="1627">
              <a:solidFill>
                <a:srgbClr val="ECECEC"/>
              </a:solidFill>
              <a:highlight>
                <a:schemeClr val="lt1"/>
              </a:highlight>
            </a:endParaRPr>
          </a:p>
          <a:p>
            <a:pPr marL="1371600" lvl="2" indent="-324177" algn="l" rtl="0">
              <a:spcBef>
                <a:spcPts val="0"/>
              </a:spcBef>
              <a:spcAft>
                <a:spcPts val="2100"/>
              </a:spcAft>
              <a:buClr>
                <a:srgbClr val="ECECEC"/>
              </a:buClr>
              <a:buSzPct val="100000"/>
              <a:buChar char="■"/>
            </a:pPr>
            <a:r>
              <a:rPr lang="en" sz="1627">
                <a:solidFill>
                  <a:srgbClr val="ECECEC"/>
                </a:solidFill>
                <a:highlight>
                  <a:schemeClr val="lt1"/>
                </a:highlight>
              </a:rPr>
              <a:t>Jet airways</a:t>
            </a:r>
            <a:endParaRPr sz="1627">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body" idx="1"/>
          </p:nvPr>
        </p:nvSpPr>
        <p:spPr>
          <a:xfrm>
            <a:off x="311700" y="242825"/>
            <a:ext cx="8520600" cy="4326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300" b="1">
                <a:solidFill>
                  <a:schemeClr val="dk1"/>
                </a:solidFill>
              </a:rPr>
              <a:t>Opportunity:-</a:t>
            </a:r>
            <a:endParaRPr sz="2300" b="1">
              <a:solidFill>
                <a:schemeClr val="dk1"/>
              </a:solidFill>
            </a:endParaRPr>
          </a:p>
          <a:p>
            <a:pPr marL="457200" lvl="0" indent="-342900" algn="l" rtl="0">
              <a:spcBef>
                <a:spcPts val="1200"/>
              </a:spcBef>
              <a:spcAft>
                <a:spcPts val="0"/>
              </a:spcAft>
              <a:buClr>
                <a:srgbClr val="ECECEC"/>
              </a:buClr>
              <a:buSzPts val="1800"/>
              <a:buChar char="●"/>
            </a:pPr>
            <a:r>
              <a:rPr lang="en">
                <a:solidFill>
                  <a:srgbClr val="ECECEC"/>
                </a:solidFill>
                <a:highlight>
                  <a:schemeClr val="lt1"/>
                </a:highlight>
              </a:rPr>
              <a:t>Expansion in Wealth Management and Insurance sector.</a:t>
            </a:r>
            <a:endParaRPr>
              <a:solidFill>
                <a:srgbClr val="ECECEC"/>
              </a:solidFill>
              <a:highlight>
                <a:schemeClr val="lt1"/>
              </a:highlight>
            </a:endParaRPr>
          </a:p>
          <a:p>
            <a:pPr marL="914400" lvl="1" indent="-323850" algn="l" rtl="0">
              <a:spcBef>
                <a:spcPts val="1000"/>
              </a:spcBef>
              <a:spcAft>
                <a:spcPts val="0"/>
              </a:spcAft>
              <a:buClr>
                <a:srgbClr val="ECECEC"/>
              </a:buClr>
              <a:buSzPts val="1500"/>
              <a:buChar char="○"/>
            </a:pPr>
            <a:r>
              <a:rPr lang="en" sz="1500">
                <a:solidFill>
                  <a:srgbClr val="ECECEC"/>
                </a:solidFill>
                <a:highlight>
                  <a:schemeClr val="lt1"/>
                </a:highlight>
              </a:rPr>
              <a:t>With rising incomes and financial literacy in India, there is growing demand for wealth management and insurance products. SBI's subsidiaries, such as SBI Life Insurance and SBI Mutual Fund, can capitalize on this trend.</a:t>
            </a:r>
            <a:endParaRPr sz="1500">
              <a:solidFill>
                <a:srgbClr val="ECECEC"/>
              </a:solidFill>
              <a:highlight>
                <a:schemeClr val="lt1"/>
              </a:highlight>
            </a:endParaRPr>
          </a:p>
          <a:p>
            <a:pPr marL="914400" lvl="1" indent="-323850" algn="l" rtl="0">
              <a:spcBef>
                <a:spcPts val="1000"/>
              </a:spcBef>
              <a:spcAft>
                <a:spcPts val="0"/>
              </a:spcAft>
              <a:buClr>
                <a:srgbClr val="ECECEC"/>
              </a:buClr>
              <a:buSzPts val="1500"/>
              <a:buChar char="○"/>
            </a:pPr>
            <a:r>
              <a:rPr lang="en" sz="1500">
                <a:solidFill>
                  <a:srgbClr val="ECECEC"/>
                </a:solidFill>
                <a:highlight>
                  <a:schemeClr val="lt1"/>
                </a:highlight>
              </a:rPr>
              <a:t>As of recent reports, SBI holds a considerable portion of the wealth management market in India. The bank has approximately 10-12% of the overall market share in wealth management. This positioning stems from its extensive branch network, trusted brand, and comprehensive service offerings.</a:t>
            </a:r>
            <a:endParaRPr sz="1500">
              <a:solidFill>
                <a:srgbClr val="ECECEC"/>
              </a:solidFill>
              <a:highlight>
                <a:schemeClr val="lt1"/>
              </a:highlight>
            </a:endParaRPr>
          </a:p>
          <a:p>
            <a:pPr marL="914400" lvl="1" indent="-323850" algn="l" rtl="0">
              <a:spcBef>
                <a:spcPts val="1000"/>
              </a:spcBef>
              <a:spcAft>
                <a:spcPts val="0"/>
              </a:spcAft>
              <a:buClr>
                <a:srgbClr val="ECECEC"/>
              </a:buClr>
              <a:buSzPts val="1500"/>
              <a:buChar char="○"/>
            </a:pPr>
            <a:r>
              <a:rPr lang="en" sz="1500">
                <a:solidFill>
                  <a:srgbClr val="ECECEC"/>
                </a:solidFill>
                <a:highlight>
                  <a:schemeClr val="lt1"/>
                </a:highlight>
              </a:rPr>
              <a:t>And In the insurance market it is one of top players in life insurance, SBI life insurance holds up to 20% of private life insurance market share, making it a top player in the sector. While in general insurances SBI General holds a decent share of 8-10%.</a:t>
            </a:r>
            <a:endParaRPr sz="1500">
              <a:solidFill>
                <a:srgbClr val="ECECEC"/>
              </a:solidFill>
              <a:highlight>
                <a:schemeClr val="lt1"/>
              </a:highlight>
            </a:endParaRPr>
          </a:p>
          <a:p>
            <a:pPr marL="0" lvl="0" indent="0" algn="l" rtl="0">
              <a:spcBef>
                <a:spcPts val="1000"/>
              </a:spcBef>
              <a:spcAft>
                <a:spcPts val="2100"/>
              </a:spcAft>
              <a:buNone/>
            </a:pPr>
            <a:endParaRPr sz="1500">
              <a:solidFill>
                <a:srgbClr val="ECECEC"/>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body" idx="1"/>
          </p:nvPr>
        </p:nvSpPr>
        <p:spPr>
          <a:xfrm>
            <a:off x="311700" y="166350"/>
            <a:ext cx="8520600" cy="4810800"/>
          </a:xfrm>
          <a:prstGeom prst="rect">
            <a:avLst/>
          </a:prstGeom>
        </p:spPr>
        <p:txBody>
          <a:bodyPr spcFirstLastPara="1" wrap="square" lIns="91425" tIns="91425" rIns="91425" bIns="91425" anchor="t" anchorCtr="0">
            <a:normAutofit/>
          </a:bodyPr>
          <a:lstStyle/>
          <a:p>
            <a:pPr marL="0" lvl="0" indent="0" algn="l" rtl="0">
              <a:spcBef>
                <a:spcPts val="600"/>
              </a:spcBef>
              <a:spcAft>
                <a:spcPts val="0"/>
              </a:spcAft>
              <a:buNone/>
            </a:pPr>
            <a:r>
              <a:rPr lang="en" sz="2300" b="1">
                <a:solidFill>
                  <a:schemeClr val="dk1"/>
                </a:solidFill>
                <a:highlight>
                  <a:schemeClr val="lt1"/>
                </a:highlight>
              </a:rPr>
              <a:t>Opportunity:-</a:t>
            </a:r>
            <a:endParaRPr sz="2300" b="1">
              <a:solidFill>
                <a:schemeClr val="dk1"/>
              </a:solidFill>
              <a:highlight>
                <a:schemeClr val="lt1"/>
              </a:highlight>
            </a:endParaRPr>
          </a:p>
          <a:p>
            <a:pPr marL="457200" lvl="0" indent="-342900" algn="l" rtl="0">
              <a:spcBef>
                <a:spcPts val="1000"/>
              </a:spcBef>
              <a:spcAft>
                <a:spcPts val="0"/>
              </a:spcAft>
              <a:buClr>
                <a:srgbClr val="ECECEC"/>
              </a:buClr>
              <a:buSzPts val="1800"/>
              <a:buChar char="●"/>
            </a:pPr>
            <a:r>
              <a:rPr lang="en">
                <a:solidFill>
                  <a:srgbClr val="ECECEC"/>
                </a:solidFill>
                <a:highlight>
                  <a:schemeClr val="lt1"/>
                </a:highlight>
              </a:rPr>
              <a:t>Digital Banking Expansion </a:t>
            </a:r>
            <a:endParaRPr sz="1500">
              <a:solidFill>
                <a:srgbClr val="ECECEC"/>
              </a:solidFill>
              <a:highlight>
                <a:schemeClr val="lt1"/>
              </a:highlight>
            </a:endParaRPr>
          </a:p>
          <a:p>
            <a:pPr marL="914400" lvl="1" indent="-317500" algn="l" rtl="0">
              <a:spcBef>
                <a:spcPts val="1000"/>
              </a:spcBef>
              <a:spcAft>
                <a:spcPts val="1000"/>
              </a:spcAft>
              <a:buClr>
                <a:srgbClr val="ECECEC"/>
              </a:buClr>
              <a:buSzPts val="1400"/>
              <a:buChar char="○"/>
            </a:pPr>
            <a:r>
              <a:rPr lang="en" sz="1500">
                <a:solidFill>
                  <a:srgbClr val="ECECEC"/>
                </a:solidFill>
                <a:highlight>
                  <a:schemeClr val="lt1"/>
                </a:highlight>
              </a:rPr>
              <a:t>The increasing adoption of digital banking services offers an opportunity for SBI to enhance customer engagement, improve operational efficiency, and reach younger, tech-savvy customers. However, the bank faces stiff competition from private players like HDFC Bank and ICICI Bank, which have more streamlined digital experiences. There’s still a need for continuous innovation to stay ahead of the curve.</a:t>
            </a:r>
            <a:endParaRPr sz="1500">
              <a:solidFill>
                <a:srgbClr val="ECECEC"/>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body" idx="1"/>
          </p:nvPr>
        </p:nvSpPr>
        <p:spPr>
          <a:xfrm>
            <a:off x="311700" y="242825"/>
            <a:ext cx="8520600" cy="4810800"/>
          </a:xfrm>
          <a:prstGeom prst="rect">
            <a:avLst/>
          </a:prstGeom>
        </p:spPr>
        <p:txBody>
          <a:bodyPr spcFirstLastPara="1" wrap="square" lIns="91425" tIns="91425" rIns="91425" bIns="91425" anchor="t" anchorCtr="0">
            <a:normAutofit lnSpcReduction="10000"/>
          </a:bodyPr>
          <a:lstStyle/>
          <a:p>
            <a:pPr marL="0" lvl="0" indent="0" algn="l" rtl="0">
              <a:spcBef>
                <a:spcPts val="600"/>
              </a:spcBef>
              <a:spcAft>
                <a:spcPts val="0"/>
              </a:spcAft>
              <a:buNone/>
            </a:pPr>
            <a:r>
              <a:rPr lang="en" sz="2300" b="1">
                <a:solidFill>
                  <a:schemeClr val="dk1"/>
                </a:solidFill>
                <a:highlight>
                  <a:schemeClr val="lt1"/>
                </a:highlight>
              </a:rPr>
              <a:t>Threats:-</a:t>
            </a:r>
            <a:endParaRPr sz="2300" b="1">
              <a:solidFill>
                <a:schemeClr val="dk1"/>
              </a:solidFill>
              <a:highlight>
                <a:schemeClr val="lt1"/>
              </a:highlight>
            </a:endParaRPr>
          </a:p>
          <a:p>
            <a:pPr marL="457200" lvl="0" indent="-342900" algn="l" rtl="0">
              <a:spcBef>
                <a:spcPts val="1000"/>
              </a:spcBef>
              <a:spcAft>
                <a:spcPts val="0"/>
              </a:spcAft>
              <a:buClr>
                <a:srgbClr val="ECECEC"/>
              </a:buClr>
              <a:buSzPts val="1800"/>
              <a:buChar char="●"/>
            </a:pPr>
            <a:r>
              <a:rPr lang="en">
                <a:solidFill>
                  <a:srgbClr val="ECECEC"/>
                </a:solidFill>
                <a:highlight>
                  <a:schemeClr val="lt1"/>
                </a:highlight>
              </a:rPr>
              <a:t>Private Sector Competition.</a:t>
            </a:r>
            <a:endParaRPr>
              <a:solidFill>
                <a:srgbClr val="ECECEC"/>
              </a:solidFill>
              <a:highlight>
                <a:schemeClr val="lt1"/>
              </a:highlight>
            </a:endParaRPr>
          </a:p>
          <a:p>
            <a:pPr marL="914400" lvl="1" indent="-323850" algn="l" rtl="0">
              <a:spcBef>
                <a:spcPts val="1000"/>
              </a:spcBef>
              <a:spcAft>
                <a:spcPts val="0"/>
              </a:spcAft>
              <a:buClr>
                <a:srgbClr val="ECECEC"/>
              </a:buClr>
              <a:buSzPts val="1500"/>
              <a:buChar char="○"/>
            </a:pPr>
            <a:r>
              <a:rPr lang="en" sz="1500">
                <a:solidFill>
                  <a:srgbClr val="ECECEC"/>
                </a:solidFill>
                <a:highlight>
                  <a:schemeClr val="lt1"/>
                </a:highlight>
              </a:rPr>
              <a:t>The State Bank of India (SBI) faces intense competition from private banks like HDFC Bank, which holds a market share of around 10.2% in deposits and 9.7% in advances, compared to SBI's 24% and 22%, respectively. Private banks excel in digital banking, with ICICI Bank reporting over 90% of transactions conducted digitally, while SBI stands at around 70%. Additionally, private banks are expanding into semi-urban and rural areas, leveraging digital platforms to attract customers in markets traditionally dominated by SBI. Fintechs and digital-only banks also pose a threat.</a:t>
            </a:r>
            <a:endParaRPr sz="1500">
              <a:solidFill>
                <a:srgbClr val="ECECEC"/>
              </a:solidFill>
              <a:highlight>
                <a:schemeClr val="lt1"/>
              </a:highlight>
            </a:endParaRPr>
          </a:p>
          <a:p>
            <a:pPr marL="457200" lvl="0" indent="-342900" algn="l" rtl="0">
              <a:spcBef>
                <a:spcPts val="2100"/>
              </a:spcBef>
              <a:spcAft>
                <a:spcPts val="0"/>
              </a:spcAft>
              <a:buClr>
                <a:srgbClr val="ECECEC"/>
              </a:buClr>
              <a:buSzPts val="1800"/>
              <a:buChar char="●"/>
            </a:pPr>
            <a:r>
              <a:rPr lang="en">
                <a:solidFill>
                  <a:srgbClr val="ECECEC"/>
                </a:solidFill>
                <a:highlight>
                  <a:schemeClr val="lt1"/>
                </a:highlight>
              </a:rPr>
              <a:t>Regulatory Pressure.</a:t>
            </a:r>
            <a:endParaRPr>
              <a:solidFill>
                <a:srgbClr val="ECECEC"/>
              </a:solidFill>
              <a:highlight>
                <a:schemeClr val="lt1"/>
              </a:highlight>
            </a:endParaRPr>
          </a:p>
          <a:p>
            <a:pPr marL="914400" lvl="1" indent="-323850" algn="l" rtl="0">
              <a:spcBef>
                <a:spcPts val="1000"/>
              </a:spcBef>
              <a:spcAft>
                <a:spcPts val="0"/>
              </a:spcAft>
              <a:buClr>
                <a:srgbClr val="ECECEC"/>
              </a:buClr>
              <a:buSzPts val="1500"/>
              <a:buChar char="○"/>
            </a:pPr>
            <a:r>
              <a:rPr lang="en" sz="1500">
                <a:solidFill>
                  <a:srgbClr val="ECECEC"/>
                </a:solidFill>
                <a:highlight>
                  <a:schemeClr val="lt1"/>
                </a:highlight>
              </a:rPr>
              <a:t>Being a public sector bank, SBI is under constant regulatory scrutiny. Changes in government policies, including interest rate controls and tighter regulations, can limit the bank’s operational flexibility.</a:t>
            </a:r>
            <a:endParaRPr sz="1500">
              <a:solidFill>
                <a:srgbClr val="ECECEC"/>
              </a:solidFill>
              <a:highlight>
                <a:schemeClr val="lt1"/>
              </a:highlight>
            </a:endParaRPr>
          </a:p>
          <a:p>
            <a:pPr marL="0" lvl="0" indent="0" algn="l" rtl="0">
              <a:spcBef>
                <a:spcPts val="1000"/>
              </a:spcBef>
              <a:spcAft>
                <a:spcPts val="2100"/>
              </a:spcAft>
              <a:buNone/>
            </a:pPr>
            <a:endParaRPr sz="1500">
              <a:solidFill>
                <a:srgbClr val="ECECEC"/>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ic Sans MS"/>
                <a:ea typeface="Comic Sans MS"/>
                <a:cs typeface="Comic Sans MS"/>
                <a:sym typeface="Comic Sans MS"/>
              </a:rPr>
              <a:t>BALANCE SCORECARD</a:t>
            </a:r>
            <a:endParaRPr>
              <a:latin typeface="Comic Sans MS"/>
              <a:ea typeface="Comic Sans MS"/>
              <a:cs typeface="Comic Sans MS"/>
              <a:sym typeface="Comic Sans MS"/>
            </a:endParaRPr>
          </a:p>
        </p:txBody>
      </p:sp>
      <p:sp>
        <p:nvSpPr>
          <p:cNvPr id="108" name="Google Shape;108;p22"/>
          <p:cNvSpPr txBox="1">
            <a:spLocks noGrp="1"/>
          </p:cNvSpPr>
          <p:nvPr>
            <p:ph type="body" idx="1"/>
          </p:nvPr>
        </p:nvSpPr>
        <p:spPr>
          <a:xfrm>
            <a:off x="311700" y="11023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balance scorecard concept of strategic planning includes 4 main aspects:</a:t>
            </a:r>
            <a:endParaRPr/>
          </a:p>
          <a:p>
            <a:pPr marL="45720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a:p>
        </p:txBody>
      </p:sp>
      <p:sp>
        <p:nvSpPr>
          <p:cNvPr id="109" name="Google Shape;109;p22"/>
          <p:cNvSpPr/>
          <p:nvPr/>
        </p:nvSpPr>
        <p:spPr>
          <a:xfrm>
            <a:off x="2043100" y="1634200"/>
            <a:ext cx="1877100" cy="10629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aspect</a:t>
            </a:r>
            <a:endParaRPr/>
          </a:p>
        </p:txBody>
      </p:sp>
      <p:sp>
        <p:nvSpPr>
          <p:cNvPr id="110" name="Google Shape;110;p22"/>
          <p:cNvSpPr/>
          <p:nvPr/>
        </p:nvSpPr>
        <p:spPr>
          <a:xfrm>
            <a:off x="5291650" y="1634300"/>
            <a:ext cx="1877100" cy="1062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Customer focus</a:t>
            </a:r>
            <a:endParaRPr/>
          </a:p>
        </p:txBody>
      </p:sp>
      <p:sp>
        <p:nvSpPr>
          <p:cNvPr id="111" name="Google Shape;111;p22"/>
          <p:cNvSpPr/>
          <p:nvPr/>
        </p:nvSpPr>
        <p:spPr>
          <a:xfrm>
            <a:off x="2055400" y="3088100"/>
            <a:ext cx="1925100" cy="1143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Internal business processes</a:t>
            </a:r>
            <a:endParaRPr/>
          </a:p>
        </p:txBody>
      </p:sp>
      <p:sp>
        <p:nvSpPr>
          <p:cNvPr id="112" name="Google Shape;112;p22"/>
          <p:cNvSpPr/>
          <p:nvPr/>
        </p:nvSpPr>
        <p:spPr>
          <a:xfrm>
            <a:off x="5303925" y="3088100"/>
            <a:ext cx="1864800" cy="1143000"/>
          </a:xfrm>
          <a:prstGeom prst="rect">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Learning and growth</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2603</Words>
  <Application>Microsoft Macintosh PowerPoint</Application>
  <PresentationFormat>On-screen Show (16:9)</PresentationFormat>
  <Paragraphs>218</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Oswald</vt:lpstr>
      <vt:lpstr>Average</vt:lpstr>
      <vt:lpstr>EB Garamond SemiBold</vt:lpstr>
      <vt:lpstr>Times New Roman</vt:lpstr>
      <vt:lpstr>Comic Sans MS</vt:lpstr>
      <vt:lpstr>Slate</vt:lpstr>
      <vt:lpstr>PowerPoint Presentation</vt:lpstr>
      <vt:lpstr>Team Members</vt:lpstr>
      <vt:lpstr>SWOT Analysis of SBI</vt:lpstr>
      <vt:lpstr>PowerPoint Presentation</vt:lpstr>
      <vt:lpstr>PowerPoint Presentation</vt:lpstr>
      <vt:lpstr>PowerPoint Presentation</vt:lpstr>
      <vt:lpstr>PowerPoint Presentation</vt:lpstr>
      <vt:lpstr>PowerPoint Presentation</vt:lpstr>
      <vt:lpstr>BALANCE SCORECARD</vt:lpstr>
      <vt:lpstr>FINANCIAL ASPECT</vt:lpstr>
      <vt:lpstr>INTERNAL BUSINESS PROCESSES</vt:lpstr>
      <vt:lpstr>CUSTOMER FOCUS </vt:lpstr>
      <vt:lpstr>                        LEARNING AND GROWTH</vt:lpstr>
      <vt:lpstr>BUSINESS  PORTFOLIO ANALYSIS </vt:lpstr>
      <vt:lpstr>PowerPoint Presentation</vt:lpstr>
      <vt:lpstr>PowerPoint Presentation</vt:lpstr>
      <vt:lpstr>PORTERS’ 5 FORCES MODEL</vt:lpstr>
      <vt:lpstr>THREAT TO NEW ENTRANTS :</vt:lpstr>
      <vt:lpstr>2. BARGAINING POWER OF SUPPLIERS : </vt:lpstr>
      <vt:lpstr>3. BARGAINING POWER OF BUYERS :</vt:lpstr>
      <vt:lpstr>4. THREAT OF SUBSTITUTE PRODUCTS :</vt:lpstr>
      <vt:lpstr>5. INDUSTRY RIVALRY :</vt:lpstr>
      <vt:lpstr>PESTEL ANALYSIS</vt:lpstr>
      <vt:lpstr>PESTEL ANALYSIS</vt:lpstr>
      <vt:lpstr>PESTEL ANALYSIS</vt:lpstr>
      <vt:lpstr>McKinsey's 7S Framework</vt:lpstr>
      <vt:lpstr>PowerPoint Presentation</vt:lpstr>
      <vt:lpstr>Strategy</vt:lpstr>
      <vt:lpstr>Structure:</vt:lpstr>
      <vt:lpstr>System:</vt:lpstr>
      <vt:lpstr>Shared Values:</vt:lpstr>
      <vt:lpstr>Style:</vt:lpstr>
      <vt:lpstr>Skill:</vt:lpstr>
      <vt:lpstr>Staff:</vt:lpstr>
      <vt:lpstr>VRIO (Value,Rarity,Imitability and Organization)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Microsoft Office User</cp:lastModifiedBy>
  <cp:revision>1</cp:revision>
  <dcterms:modified xsi:type="dcterms:W3CDTF">2026-01-22T19:43:41Z</dcterms:modified>
</cp:coreProperties>
</file>